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62" r:id="rId3"/>
    <p:sldId id="285" r:id="rId4"/>
    <p:sldId id="270" r:id="rId5"/>
    <p:sldId id="276" r:id="rId6"/>
    <p:sldId id="277" r:id="rId7"/>
    <p:sldId id="278" r:id="rId8"/>
    <p:sldId id="309" r:id="rId9"/>
    <p:sldId id="279" r:id="rId10"/>
    <p:sldId id="275" r:id="rId11"/>
    <p:sldId id="289" r:id="rId12"/>
    <p:sldId id="290" r:id="rId13"/>
    <p:sldId id="310" r:id="rId14"/>
    <p:sldId id="291" r:id="rId15"/>
    <p:sldId id="306" r:id="rId16"/>
    <p:sldId id="303" r:id="rId17"/>
    <p:sldId id="292" r:id="rId18"/>
    <p:sldId id="293" r:id="rId19"/>
    <p:sldId id="304" r:id="rId20"/>
    <p:sldId id="294" r:id="rId21"/>
    <p:sldId id="302" r:id="rId22"/>
    <p:sldId id="295" r:id="rId23"/>
    <p:sldId id="301" r:id="rId24"/>
    <p:sldId id="305" r:id="rId25"/>
    <p:sldId id="308" r:id="rId26"/>
    <p:sldId id="296" r:id="rId27"/>
    <p:sldId id="297" r:id="rId28"/>
    <p:sldId id="307" r:id="rId29"/>
    <p:sldId id="299" r:id="rId30"/>
    <p:sldId id="300" r:id="rId31"/>
    <p:sldId id="26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A6E6"/>
    <a:srgbClr val="72B435"/>
    <a:srgbClr val="D21C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9820" autoAdjust="0"/>
  </p:normalViewPr>
  <p:slideViewPr>
    <p:cSldViewPr snapToGrid="0" snapToObjects="1">
      <p:cViewPr>
        <p:scale>
          <a:sx n="101" d="100"/>
          <a:sy n="101" d="100"/>
        </p:scale>
        <p:origin x="-176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D4A0E-2461-6F45-980F-FF77A571AFB8}" type="datetimeFigureOut">
              <a:rPr lang="en-US" smtClean="0"/>
              <a:t>07/11/14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D19BE-4327-484B-B742-C2CF09AE8F57}" type="slidenum">
              <a:rPr lang="en-US" smtClean="0"/>
              <a:t>‹#›</a:t>
            </a:fld>
            <a:endParaRPr lang="en-US"/>
          </a:p>
        </p:txBody>
      </p:sp>
    </p:spTree>
    <p:extLst>
      <p:ext uri="{BB962C8B-B14F-4D97-AF65-F5344CB8AC3E}">
        <p14:creationId xmlns:p14="http://schemas.microsoft.com/office/powerpoint/2010/main" val="1113258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Brugfiguren</a:t>
            </a:r>
            <a:r>
              <a:rPr lang="en-US" baseline="0" dirty="0" smtClean="0"/>
              <a:t> </a:t>
            </a:r>
            <a:r>
              <a:rPr lang="en-US" baseline="0" dirty="0" err="1" smtClean="0"/>
              <a:t>onderwijs</a:t>
            </a:r>
            <a:r>
              <a:rPr lang="en-US" baseline="0" dirty="0" smtClean="0"/>
              <a:t> gent: </a:t>
            </a:r>
            <a:r>
              <a:rPr lang="en-US" baseline="0" dirty="0" err="1" smtClean="0"/>
              <a:t>netoverschrijdend</a:t>
            </a:r>
            <a:r>
              <a:rPr lang="en-US" baseline="0" dirty="0" smtClean="0"/>
              <a:t> </a:t>
            </a:r>
            <a:r>
              <a:rPr lang="en-US" baseline="0" dirty="0" err="1" smtClean="0"/>
              <a:t>binnen</a:t>
            </a:r>
            <a:r>
              <a:rPr lang="en-US" baseline="0" dirty="0" smtClean="0"/>
              <a:t> </a:t>
            </a:r>
            <a:r>
              <a:rPr lang="en-US" baseline="0" dirty="0" err="1" smtClean="0"/>
              <a:t>gentse</a:t>
            </a:r>
            <a:r>
              <a:rPr lang="en-US" baseline="0" dirty="0" smtClean="0"/>
              <a:t> </a:t>
            </a:r>
            <a:r>
              <a:rPr lang="en-US" baseline="0" dirty="0" err="1" smtClean="0"/>
              <a:t>basisonderwijs</a:t>
            </a:r>
            <a:r>
              <a:rPr lang="en-US" baseline="0" dirty="0" smtClean="0"/>
              <a:t>, </a:t>
            </a:r>
            <a:r>
              <a:rPr lang="en-US" baseline="0" dirty="0" err="1" smtClean="0"/>
              <a:t>communicatie</a:t>
            </a:r>
            <a:r>
              <a:rPr lang="en-US" baseline="0" dirty="0" smtClean="0"/>
              <a:t> </a:t>
            </a:r>
            <a:r>
              <a:rPr lang="en-US" baseline="0" dirty="0" err="1" smtClean="0"/>
              <a:t>tussen</a:t>
            </a:r>
            <a:r>
              <a:rPr lang="en-US" baseline="0" dirty="0" smtClean="0"/>
              <a:t> school, </a:t>
            </a:r>
            <a:r>
              <a:rPr lang="en-US" baseline="0" dirty="0" err="1" smtClean="0"/>
              <a:t>buurt</a:t>
            </a:r>
            <a:r>
              <a:rPr lang="en-US" baseline="0" dirty="0" smtClean="0"/>
              <a:t> en </a:t>
            </a:r>
            <a:r>
              <a:rPr lang="en-US" baseline="0" dirty="0" err="1" smtClean="0"/>
              <a:t>ouders</a:t>
            </a:r>
            <a:r>
              <a:rPr lang="en-US" baseline="0" dirty="0" smtClean="0"/>
              <a:t>. Contact </a:t>
            </a:r>
            <a:r>
              <a:rPr lang="en-US" baseline="0" dirty="0" err="1" smtClean="0"/>
              <a:t>leerlingen</a:t>
            </a:r>
            <a:r>
              <a:rPr lang="en-US" baseline="0" dirty="0" smtClean="0"/>
              <a:t>, </a:t>
            </a:r>
            <a:r>
              <a:rPr lang="en-US" baseline="0" dirty="0" err="1" smtClean="0"/>
              <a:t>ondersteunen</a:t>
            </a:r>
            <a:r>
              <a:rPr lang="en-US" baseline="0" dirty="0" smtClean="0"/>
              <a:t> </a:t>
            </a:r>
            <a:r>
              <a:rPr lang="en-US" baseline="0" dirty="0" err="1" smtClean="0"/>
              <a:t>ouders</a:t>
            </a:r>
            <a:r>
              <a:rPr lang="en-US" baseline="0" dirty="0" smtClean="0"/>
              <a:t>, </a:t>
            </a:r>
            <a:r>
              <a:rPr lang="en-US" baseline="0" dirty="0" err="1" smtClean="0"/>
              <a:t>sensibiliseren</a:t>
            </a:r>
            <a:r>
              <a:rPr lang="en-US" baseline="0" dirty="0" smtClean="0"/>
              <a:t> </a:t>
            </a:r>
            <a:r>
              <a:rPr lang="en-US" baseline="0" dirty="0" err="1" smtClean="0"/>
              <a:t>leerkrachten</a:t>
            </a:r>
            <a:r>
              <a:rPr lang="en-US" baseline="0" dirty="0" smtClean="0"/>
              <a:t> en </a:t>
            </a:r>
            <a:r>
              <a:rPr lang="en-US" baseline="0" dirty="0" err="1" smtClean="0"/>
              <a:t>directie</a:t>
            </a:r>
            <a:r>
              <a:rPr lang="en-US" baseline="0" dirty="0" smtClean="0"/>
              <a:t>, </a:t>
            </a:r>
            <a:r>
              <a:rPr lang="en-US" baseline="0" dirty="0" err="1" smtClean="0"/>
              <a:t>samenwerking</a:t>
            </a:r>
            <a:r>
              <a:rPr lang="en-US" baseline="0" dirty="0" smtClean="0"/>
              <a:t> met de </a:t>
            </a:r>
            <a:r>
              <a:rPr lang="en-US" baseline="0" dirty="0" err="1" smtClean="0"/>
              <a:t>buurt</a:t>
            </a:r>
            <a:r>
              <a:rPr lang="en-US" baseline="0" dirty="0" smtClean="0"/>
              <a:t> </a:t>
            </a:r>
            <a:r>
              <a:rPr lang="en-US" baseline="0" dirty="0" err="1" smtClean="0"/>
              <a:t>bv</a:t>
            </a:r>
            <a:r>
              <a:rPr lang="en-US" baseline="0" dirty="0" smtClean="0"/>
              <a:t>. </a:t>
            </a:r>
            <a:r>
              <a:rPr lang="en-US" baseline="0" dirty="0" err="1" smtClean="0"/>
              <a:t>Jeugdwerk</a:t>
            </a:r>
            <a:r>
              <a:rPr lang="en-US" baseline="0" dirty="0" smtClean="0"/>
              <a:t>. </a:t>
            </a:r>
            <a:r>
              <a:rPr lang="en-US" baseline="0" dirty="0" err="1" smtClean="0"/>
              <a:t>Vanuit</a:t>
            </a:r>
            <a:r>
              <a:rPr lang="en-US" baseline="0" dirty="0" smtClean="0"/>
              <a:t> </a:t>
            </a:r>
            <a:r>
              <a:rPr lang="en-US" baseline="0" dirty="0" err="1" smtClean="0"/>
              <a:t>onderwijs</a:t>
            </a:r>
            <a:r>
              <a:rPr lang="en-US" baseline="0" dirty="0" smtClean="0"/>
              <a:t> de </a:t>
            </a:r>
            <a:r>
              <a:rPr lang="en-US" baseline="0" dirty="0" err="1" smtClean="0"/>
              <a:t>brug</a:t>
            </a:r>
            <a:r>
              <a:rPr lang="en-US" baseline="0" dirty="0" smtClean="0"/>
              <a:t> </a:t>
            </a:r>
            <a:r>
              <a:rPr lang="en-US" baseline="0" dirty="0" err="1" smtClean="0"/>
              <a:t>slaan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C3D19BE-4327-484B-B742-C2CF09AE8F57}" type="slidenum">
              <a:rPr lang="en-US" smtClean="0"/>
              <a:t>7</a:t>
            </a:fld>
            <a:endParaRPr lang="en-US"/>
          </a:p>
        </p:txBody>
      </p:sp>
    </p:spTree>
    <p:extLst>
      <p:ext uri="{BB962C8B-B14F-4D97-AF65-F5344CB8AC3E}">
        <p14:creationId xmlns:p14="http://schemas.microsoft.com/office/powerpoint/2010/main" val="90524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Brugfiguren</a:t>
            </a:r>
            <a:r>
              <a:rPr lang="en-US" baseline="0" dirty="0" smtClean="0"/>
              <a:t> </a:t>
            </a:r>
            <a:r>
              <a:rPr lang="en-US" baseline="0" dirty="0" err="1" smtClean="0"/>
              <a:t>onderwijs</a:t>
            </a:r>
            <a:r>
              <a:rPr lang="en-US" baseline="0" dirty="0" smtClean="0"/>
              <a:t> gent: </a:t>
            </a:r>
            <a:r>
              <a:rPr lang="en-US" baseline="0" dirty="0" err="1" smtClean="0"/>
              <a:t>netoverschrijdend</a:t>
            </a:r>
            <a:r>
              <a:rPr lang="en-US" baseline="0" dirty="0" smtClean="0"/>
              <a:t> </a:t>
            </a:r>
            <a:r>
              <a:rPr lang="en-US" baseline="0" dirty="0" err="1" smtClean="0"/>
              <a:t>binnen</a:t>
            </a:r>
            <a:r>
              <a:rPr lang="en-US" baseline="0" dirty="0" smtClean="0"/>
              <a:t> </a:t>
            </a:r>
            <a:r>
              <a:rPr lang="en-US" baseline="0" dirty="0" err="1" smtClean="0"/>
              <a:t>gentse</a:t>
            </a:r>
            <a:r>
              <a:rPr lang="en-US" baseline="0" dirty="0" smtClean="0"/>
              <a:t> </a:t>
            </a:r>
            <a:r>
              <a:rPr lang="en-US" baseline="0" dirty="0" err="1" smtClean="0"/>
              <a:t>basisonderwijs</a:t>
            </a:r>
            <a:r>
              <a:rPr lang="en-US" baseline="0" dirty="0" smtClean="0"/>
              <a:t>, </a:t>
            </a:r>
            <a:r>
              <a:rPr lang="en-US" baseline="0" dirty="0" err="1" smtClean="0"/>
              <a:t>communicatie</a:t>
            </a:r>
            <a:r>
              <a:rPr lang="en-US" baseline="0" dirty="0" smtClean="0"/>
              <a:t> </a:t>
            </a:r>
            <a:r>
              <a:rPr lang="en-US" baseline="0" dirty="0" err="1" smtClean="0"/>
              <a:t>tussen</a:t>
            </a:r>
            <a:r>
              <a:rPr lang="en-US" baseline="0" dirty="0" smtClean="0"/>
              <a:t> school, </a:t>
            </a:r>
            <a:r>
              <a:rPr lang="en-US" baseline="0" dirty="0" err="1" smtClean="0"/>
              <a:t>buurt</a:t>
            </a:r>
            <a:r>
              <a:rPr lang="en-US" baseline="0" dirty="0" smtClean="0"/>
              <a:t> en </a:t>
            </a:r>
            <a:r>
              <a:rPr lang="en-US" baseline="0" dirty="0" err="1" smtClean="0"/>
              <a:t>ouders</a:t>
            </a:r>
            <a:r>
              <a:rPr lang="en-US" baseline="0" dirty="0" smtClean="0"/>
              <a:t>. Contact </a:t>
            </a:r>
            <a:r>
              <a:rPr lang="en-US" baseline="0" dirty="0" err="1" smtClean="0"/>
              <a:t>leerlingen</a:t>
            </a:r>
            <a:r>
              <a:rPr lang="en-US" baseline="0" dirty="0" smtClean="0"/>
              <a:t>, </a:t>
            </a:r>
            <a:r>
              <a:rPr lang="en-US" baseline="0" dirty="0" err="1" smtClean="0"/>
              <a:t>ondersteunen</a:t>
            </a:r>
            <a:r>
              <a:rPr lang="en-US" baseline="0" dirty="0" smtClean="0"/>
              <a:t> </a:t>
            </a:r>
            <a:r>
              <a:rPr lang="en-US" baseline="0" dirty="0" err="1" smtClean="0"/>
              <a:t>ouders</a:t>
            </a:r>
            <a:r>
              <a:rPr lang="en-US" baseline="0" dirty="0" smtClean="0"/>
              <a:t>, </a:t>
            </a:r>
            <a:r>
              <a:rPr lang="en-US" baseline="0" dirty="0" err="1" smtClean="0"/>
              <a:t>sensibiliseren</a:t>
            </a:r>
            <a:r>
              <a:rPr lang="en-US" baseline="0" dirty="0" smtClean="0"/>
              <a:t> </a:t>
            </a:r>
            <a:r>
              <a:rPr lang="en-US" baseline="0" dirty="0" err="1" smtClean="0"/>
              <a:t>leerkrachten</a:t>
            </a:r>
            <a:r>
              <a:rPr lang="en-US" baseline="0" dirty="0" smtClean="0"/>
              <a:t> en </a:t>
            </a:r>
            <a:r>
              <a:rPr lang="en-US" baseline="0" dirty="0" err="1" smtClean="0"/>
              <a:t>directie</a:t>
            </a:r>
            <a:r>
              <a:rPr lang="en-US" baseline="0" dirty="0" smtClean="0"/>
              <a:t>, </a:t>
            </a:r>
            <a:r>
              <a:rPr lang="en-US" baseline="0" dirty="0" err="1" smtClean="0"/>
              <a:t>samenwerking</a:t>
            </a:r>
            <a:r>
              <a:rPr lang="en-US" baseline="0" dirty="0" smtClean="0"/>
              <a:t> met de </a:t>
            </a:r>
            <a:r>
              <a:rPr lang="en-US" baseline="0" dirty="0" err="1" smtClean="0"/>
              <a:t>buurt</a:t>
            </a:r>
            <a:r>
              <a:rPr lang="en-US" baseline="0" dirty="0" smtClean="0"/>
              <a:t> </a:t>
            </a:r>
            <a:r>
              <a:rPr lang="en-US" baseline="0" dirty="0" err="1" smtClean="0"/>
              <a:t>bv</a:t>
            </a:r>
            <a:r>
              <a:rPr lang="en-US" baseline="0" dirty="0" smtClean="0"/>
              <a:t>. </a:t>
            </a:r>
            <a:r>
              <a:rPr lang="en-US" baseline="0" dirty="0" err="1" smtClean="0"/>
              <a:t>Jeugdwerk</a:t>
            </a:r>
            <a:r>
              <a:rPr lang="en-US" baseline="0" dirty="0" smtClean="0"/>
              <a:t>. </a:t>
            </a:r>
            <a:r>
              <a:rPr lang="en-US" baseline="0" dirty="0" err="1" smtClean="0"/>
              <a:t>Vanuit</a:t>
            </a:r>
            <a:r>
              <a:rPr lang="en-US" baseline="0" dirty="0" smtClean="0"/>
              <a:t> </a:t>
            </a:r>
            <a:r>
              <a:rPr lang="en-US" baseline="0" dirty="0" err="1" smtClean="0"/>
              <a:t>onderwijs</a:t>
            </a:r>
            <a:r>
              <a:rPr lang="en-US" baseline="0" dirty="0" smtClean="0"/>
              <a:t> de </a:t>
            </a:r>
            <a:r>
              <a:rPr lang="en-US" baseline="0" dirty="0" err="1" smtClean="0"/>
              <a:t>brug</a:t>
            </a:r>
            <a:r>
              <a:rPr lang="en-US" baseline="0" dirty="0" smtClean="0"/>
              <a:t> </a:t>
            </a:r>
            <a:r>
              <a:rPr lang="en-US" baseline="0" dirty="0" err="1" smtClean="0"/>
              <a:t>slaan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C3D19BE-4327-484B-B742-C2CF09AE8F57}" type="slidenum">
              <a:rPr lang="en-US" smtClean="0"/>
              <a:t>8</a:t>
            </a:fld>
            <a:endParaRPr lang="en-US"/>
          </a:p>
        </p:txBody>
      </p:sp>
    </p:spTree>
    <p:extLst>
      <p:ext uri="{BB962C8B-B14F-4D97-AF65-F5344CB8AC3E}">
        <p14:creationId xmlns:p14="http://schemas.microsoft.com/office/powerpoint/2010/main" val="90524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nl-BE"/>
          </a:p>
        </p:txBody>
      </p:sp>
      <p:sp>
        <p:nvSpPr>
          <p:cNvPr id="4" name="Date Placeholder 3"/>
          <p:cNvSpPr>
            <a:spLocks noGrp="1"/>
          </p:cNvSpPr>
          <p:nvPr>
            <p:ph type="dt" sz="half" idx="10"/>
          </p:nvPr>
        </p:nvSpPr>
        <p:spPr/>
        <p:txBody>
          <a:bodyPr/>
          <a:lstStyle/>
          <a:p>
            <a:fld id="{EE9F7C0C-FDFE-EA49-9C09-B4A519F71EA9}" type="datetimeFigureOut">
              <a:rPr lang="en-US" smtClean="0"/>
              <a:t>07/11/14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129201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Date Placeholder 3"/>
          <p:cNvSpPr>
            <a:spLocks noGrp="1"/>
          </p:cNvSpPr>
          <p:nvPr>
            <p:ph type="dt" sz="half" idx="10"/>
          </p:nvPr>
        </p:nvSpPr>
        <p:spPr/>
        <p:txBody>
          <a:bodyPr/>
          <a:lstStyle/>
          <a:p>
            <a:fld id="{EE9F7C0C-FDFE-EA49-9C09-B4A519F71EA9}" type="datetimeFigureOut">
              <a:rPr lang="en-US" smtClean="0"/>
              <a:t>07/11/14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390806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Date Placeholder 3"/>
          <p:cNvSpPr>
            <a:spLocks noGrp="1"/>
          </p:cNvSpPr>
          <p:nvPr>
            <p:ph type="dt" sz="half" idx="10"/>
          </p:nvPr>
        </p:nvSpPr>
        <p:spPr/>
        <p:txBody>
          <a:bodyPr/>
          <a:lstStyle/>
          <a:p>
            <a:fld id="{EE9F7C0C-FDFE-EA49-9C09-B4A519F71EA9}" type="datetimeFigureOut">
              <a:rPr lang="en-US" smtClean="0"/>
              <a:t>07/11/14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30210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nl-BE"/>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Date Placeholder 3"/>
          <p:cNvSpPr>
            <a:spLocks noGrp="1"/>
          </p:cNvSpPr>
          <p:nvPr>
            <p:ph type="dt" sz="half" idx="10"/>
          </p:nvPr>
        </p:nvSpPr>
        <p:spPr/>
        <p:txBody>
          <a:bodyPr/>
          <a:lstStyle/>
          <a:p>
            <a:fld id="{EE9F7C0C-FDFE-EA49-9C09-B4A519F71EA9}" type="datetimeFigureOut">
              <a:rPr lang="en-US" smtClean="0"/>
              <a:t>07/11/14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3679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EE9F7C0C-FDFE-EA49-9C09-B4A519F71EA9}" type="datetimeFigureOut">
              <a:rPr lang="en-US" smtClean="0"/>
              <a:t>07/11/14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349474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5" name="Date Placeholder 4"/>
          <p:cNvSpPr>
            <a:spLocks noGrp="1"/>
          </p:cNvSpPr>
          <p:nvPr>
            <p:ph type="dt" sz="half" idx="10"/>
          </p:nvPr>
        </p:nvSpPr>
        <p:spPr/>
        <p:txBody>
          <a:bodyPr/>
          <a:lstStyle/>
          <a:p>
            <a:fld id="{EE9F7C0C-FDFE-EA49-9C09-B4A519F71EA9}" type="datetimeFigureOut">
              <a:rPr lang="en-US" smtClean="0"/>
              <a:t>07/11/14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349376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7" name="Date Placeholder 6"/>
          <p:cNvSpPr>
            <a:spLocks noGrp="1"/>
          </p:cNvSpPr>
          <p:nvPr>
            <p:ph type="dt" sz="half" idx="10"/>
          </p:nvPr>
        </p:nvSpPr>
        <p:spPr/>
        <p:txBody>
          <a:bodyPr/>
          <a:lstStyle/>
          <a:p>
            <a:fld id="{EE9F7C0C-FDFE-EA49-9C09-B4A519F71EA9}" type="datetimeFigureOut">
              <a:rPr lang="en-US" smtClean="0"/>
              <a:t>07/11/14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165478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nl-BE"/>
          </a:p>
        </p:txBody>
      </p:sp>
      <p:sp>
        <p:nvSpPr>
          <p:cNvPr id="3" name="Date Placeholder 2"/>
          <p:cNvSpPr>
            <a:spLocks noGrp="1"/>
          </p:cNvSpPr>
          <p:nvPr>
            <p:ph type="dt" sz="half" idx="10"/>
          </p:nvPr>
        </p:nvSpPr>
        <p:spPr/>
        <p:txBody>
          <a:bodyPr/>
          <a:lstStyle/>
          <a:p>
            <a:fld id="{EE9F7C0C-FDFE-EA49-9C09-B4A519F71EA9}" type="datetimeFigureOut">
              <a:rPr lang="en-US" smtClean="0"/>
              <a:t>07/11/14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157756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F7C0C-FDFE-EA49-9C09-B4A519F71EA9}" type="datetimeFigureOut">
              <a:rPr lang="en-US" smtClean="0"/>
              <a:t>07/11/14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85870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EE9F7C0C-FDFE-EA49-9C09-B4A519F71EA9}" type="datetimeFigureOut">
              <a:rPr lang="en-US" smtClean="0"/>
              <a:t>07/11/14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418254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EE9F7C0C-FDFE-EA49-9C09-B4A519F71EA9}" type="datetimeFigureOut">
              <a:rPr lang="en-US" smtClean="0"/>
              <a:t>07/11/14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864F19-5371-B64C-8901-4E526A555EF9}" type="slidenum">
              <a:rPr lang="nl-BE" smtClean="0"/>
              <a:t>‹#›</a:t>
            </a:fld>
            <a:endParaRPr lang="nl-BE"/>
          </a:p>
        </p:txBody>
      </p:sp>
    </p:spTree>
    <p:extLst>
      <p:ext uri="{BB962C8B-B14F-4D97-AF65-F5344CB8AC3E}">
        <p14:creationId xmlns:p14="http://schemas.microsoft.com/office/powerpoint/2010/main" val="19145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F7C0C-FDFE-EA49-9C09-B4A519F71EA9}" type="datetimeFigureOut">
              <a:rPr lang="en-US" smtClean="0"/>
              <a:t>07/11/14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64F19-5371-B64C-8901-4E526A555EF9}" type="slidenum">
              <a:rPr lang="nl-BE" smtClean="0"/>
              <a:t>‹#›</a:t>
            </a:fld>
            <a:endParaRPr lang="nl-BE"/>
          </a:p>
        </p:txBody>
      </p:sp>
    </p:spTree>
    <p:extLst>
      <p:ext uri="{BB962C8B-B14F-4D97-AF65-F5344CB8AC3E}">
        <p14:creationId xmlns:p14="http://schemas.microsoft.com/office/powerpoint/2010/main" val="324912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iteia.be/PDF/BBC/inhoudstafel%20werken%20met%20meerjarenpla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vvsg.be/opleidingen/Presentaties%20Trefdag%202014/17%20Sterke%20besturen%20hebben%20sterke%20burgerinitiatieven%20nodig,%20en%20omgekeerd.pdf"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hyperlink" Target="http://demos.be/kenniscentrum/artikel/de-geest-van-elinor-20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enniscentrumvlaamsesteden.be/overhetkenniscentrum/Documents/Jaarverslag2013/Eindrapport.coalitie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077556" y="202489"/>
            <a:ext cx="5891973" cy="4077433"/>
          </a:xfrm>
          <a:prstGeom prst="round2DiagRect">
            <a:avLst/>
          </a:prstGeom>
          <a:solidFill>
            <a:schemeClr val="bg1">
              <a:alpha val="4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17" name="Picture 16" descr="LOGO-DEMOS-CIRKELOMTRE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95" y="2712110"/>
            <a:ext cx="2768356" cy="2805538"/>
          </a:xfrm>
          <a:prstGeom prst="rect">
            <a:avLst/>
          </a:prstGeom>
        </p:spPr>
      </p:pic>
      <p:pic>
        <p:nvPicPr>
          <p:cNvPr id="6" name="Picture 5" descr="Schermafbeelding 2014-11-06 om 12.0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2"/>
            <a:ext cx="9169147" cy="6858000"/>
          </a:xfrm>
          <a:prstGeom prst="rect">
            <a:avLst/>
          </a:prstGeom>
        </p:spPr>
      </p:pic>
    </p:spTree>
    <p:extLst>
      <p:ext uri="{BB962C8B-B14F-4D97-AF65-F5344CB8AC3E}">
        <p14:creationId xmlns:p14="http://schemas.microsoft.com/office/powerpoint/2010/main" val="1732598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417638"/>
            <a:ext cx="6634480" cy="5171575"/>
          </a:xfrm>
        </p:spPr>
        <p:txBody>
          <a:bodyPr>
            <a:normAutofit/>
          </a:bodyPr>
          <a:lstStyle/>
          <a:p>
            <a:endParaRPr lang="nl-BE" dirty="0" smtClean="0"/>
          </a:p>
        </p:txBody>
      </p:sp>
      <p:sp>
        <p:nvSpPr>
          <p:cNvPr id="16" name="Title 1"/>
          <p:cNvSpPr>
            <a:spLocks noGrp="1"/>
          </p:cNvSpPr>
          <p:nvPr>
            <p:ph type="title"/>
          </p:nvPr>
        </p:nvSpPr>
        <p:spPr>
          <a:xfrm>
            <a:off x="2458720" y="274638"/>
            <a:ext cx="6228080" cy="1143000"/>
          </a:xfrm>
        </p:spPr>
        <p:txBody>
          <a:bodyPr>
            <a:normAutofit/>
          </a:bodyPr>
          <a:lstStyle/>
          <a:p>
            <a:pPr algn="l"/>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pic>
        <p:nvPicPr>
          <p:cNvPr id="2" name="Picture 1" descr="Schermafbeelding 2014-11-06 om 10.1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65261"/>
          </a:xfrm>
          <a:prstGeom prst="rect">
            <a:avLst/>
          </a:prstGeom>
        </p:spPr>
      </p:pic>
    </p:spTree>
    <p:extLst>
      <p:ext uri="{BB962C8B-B14F-4D97-AF65-F5344CB8AC3E}">
        <p14:creationId xmlns:p14="http://schemas.microsoft.com/office/powerpoint/2010/main" val="1481314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a:bodyPr>
          <a:lstStyle/>
          <a:p>
            <a:pPr lvl="0"/>
            <a:r>
              <a:rPr lang="nl-NL" sz="2400" dirty="0"/>
              <a:t>De Vlaamse subsidies worden geïntegreerd in het </a:t>
            </a:r>
            <a:r>
              <a:rPr lang="nl-NL" sz="2400" b="1" dirty="0"/>
              <a:t>gemeentefonds.</a:t>
            </a:r>
            <a:r>
              <a:rPr lang="nl-NL" sz="2400" dirty="0"/>
              <a:t> ‘De verdeling van het totale bedrag dat hierdoor wordt toegevoegd aan het Gemeentefonds, zal gebeuren overeenkomstig het aandeel dat de gemeenten in 2014 krijgen uit al deze subsidieregelingen samen. De groeivoet van het Gemeentefonds is niet van toepassing op dit bedrag’.</a:t>
            </a:r>
            <a:endParaRPr lang="en-GB" sz="2400" dirty="0"/>
          </a:p>
          <a:p>
            <a:pPr lvl="0"/>
            <a:r>
              <a:rPr lang="nl-NL" sz="2400" dirty="0"/>
              <a:t>Over mogelijke oormerking van de middelen is er nog geen beslissing. Minister </a:t>
            </a:r>
            <a:r>
              <a:rPr lang="nl-NL" sz="2400" dirty="0" err="1"/>
              <a:t>Gatz</a:t>
            </a:r>
            <a:r>
              <a:rPr lang="nl-NL" sz="2400" dirty="0"/>
              <a:t> onderstreept dat hij de uitgaven binnen het lokale </a:t>
            </a:r>
            <a:r>
              <a:rPr lang="nl-NL" sz="2400" b="1" dirty="0"/>
              <a:t>cultuurbeleid scherp wil monitoren</a:t>
            </a:r>
            <a:r>
              <a:rPr lang="nl-NL" sz="2400" dirty="0"/>
              <a:t>.</a:t>
            </a:r>
            <a:endParaRPr lang="en-GB" sz="2400" dirty="0"/>
          </a:p>
          <a:p>
            <a:pPr lvl="0"/>
            <a:r>
              <a:rPr lang="nl-NL" sz="2400" dirty="0"/>
              <a:t>Vlaamse prioriteiten?</a:t>
            </a:r>
            <a:endParaRPr lang="en-GB" sz="2400" dirty="0"/>
          </a:p>
          <a:p>
            <a:pPr lvl="0"/>
            <a:endParaRPr lang="nl-NL" sz="2400"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2</a:t>
            </a:r>
            <a:r>
              <a:rPr lang="nl-BE" sz="1600" dirty="0" smtClean="0">
                <a:solidFill>
                  <a:srgbClr val="000000"/>
                </a:solidFill>
                <a:latin typeface="Verdana"/>
                <a:cs typeface="Verdana"/>
              </a:rPr>
              <a:t> – Integrale en sociale aanpak via MSB?</a:t>
            </a:r>
            <a:endParaRPr lang="nl-BE" sz="1600" dirty="0">
              <a:solidFill>
                <a:srgbClr val="000000"/>
              </a:solidFill>
              <a:latin typeface="Verdana"/>
              <a:cs typeface="Verdana"/>
            </a:endParaRPr>
          </a:p>
        </p:txBody>
      </p:sp>
    </p:spTree>
    <p:extLst>
      <p:ext uri="{BB962C8B-B14F-4D97-AF65-F5344CB8AC3E}">
        <p14:creationId xmlns:p14="http://schemas.microsoft.com/office/powerpoint/2010/main" val="20414048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274638"/>
            <a:ext cx="6634480" cy="6149094"/>
          </a:xfrm>
        </p:spPr>
        <p:txBody>
          <a:bodyPr>
            <a:normAutofit fontScale="92500"/>
          </a:bodyPr>
          <a:lstStyle/>
          <a:p>
            <a:pPr lvl="0"/>
            <a:r>
              <a:rPr lang="nl-NL" dirty="0"/>
              <a:t>Uitgangspunten/voornemens uit bestuursakkoord vertaald in doelstellingen en acties specifiek voor vrijetijdsbeleid. Aanknopingspunten kansengroepen?</a:t>
            </a:r>
            <a:endParaRPr lang="en-GB" dirty="0"/>
          </a:p>
          <a:p>
            <a:pPr lvl="0"/>
            <a:r>
              <a:rPr lang="nl-NL" b="1" dirty="0"/>
              <a:t>Omgevingsanalyse voor vrijetijdsbeleid: </a:t>
            </a:r>
            <a:r>
              <a:rPr lang="nl-NL" dirty="0"/>
              <a:t>dienstverlening, het aanbod (gemeentelijk, particulier) de doelgroepen (burgers, verenigingen), de werkgebieden (wijken, centra, deelgemeenten). Aanknopingspunten kansengroepen?</a:t>
            </a:r>
            <a:endParaRPr lang="en-GB" dirty="0"/>
          </a:p>
          <a:p>
            <a:pPr lvl="0"/>
            <a:endParaRPr lang="nl-NL" sz="1900" dirty="0" smtClean="0"/>
          </a:p>
          <a:p>
            <a:pPr lvl="0"/>
            <a:endParaRPr lang="nl-NL" sz="1900" dirty="0"/>
          </a:p>
          <a:p>
            <a:pPr lvl="0"/>
            <a:endParaRPr lang="en-GB" sz="1900" dirty="0"/>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2</a:t>
            </a:r>
            <a:r>
              <a:rPr lang="nl-BE" sz="1600" dirty="0" smtClean="0">
                <a:solidFill>
                  <a:srgbClr val="000000"/>
                </a:solidFill>
                <a:latin typeface="Verdana"/>
                <a:cs typeface="Verdana"/>
              </a:rPr>
              <a:t> – Integrale en sociale aanpak via MSB?</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pic>
        <p:nvPicPr>
          <p:cNvPr id="4" name="Picture 3" descr="7_webs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1196"/>
            <a:ext cx="2343150" cy="3432928"/>
          </a:xfrm>
          <a:prstGeom prst="rect">
            <a:avLst/>
          </a:prstGeom>
        </p:spPr>
      </p:pic>
    </p:spTree>
    <p:extLst>
      <p:ext uri="{BB962C8B-B14F-4D97-AF65-F5344CB8AC3E}">
        <p14:creationId xmlns:p14="http://schemas.microsoft.com/office/powerpoint/2010/main" val="541111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274638"/>
            <a:ext cx="6634480" cy="6149094"/>
          </a:xfrm>
        </p:spPr>
        <p:txBody>
          <a:bodyPr>
            <a:normAutofit/>
          </a:bodyPr>
          <a:lstStyle/>
          <a:p>
            <a:pPr lvl="0"/>
            <a:r>
              <a:rPr lang="nl-NL" sz="2400" dirty="0" smtClean="0"/>
              <a:t>Strategische </a:t>
            </a:r>
            <a:r>
              <a:rPr lang="nl-NL" sz="2400" dirty="0" smtClean="0"/>
              <a:t>en operationele </a:t>
            </a:r>
            <a:r>
              <a:rPr lang="nl-NL" sz="2400" dirty="0"/>
              <a:t>(concrete) doelstellingen: “wat moet een specifieke dienst doen om ertoe bij te dragen dat de strategische doelstelling wordt gerealiseerd?”</a:t>
            </a:r>
            <a:endParaRPr lang="en-GB" sz="2400" dirty="0"/>
          </a:p>
          <a:p>
            <a:pPr lvl="0"/>
            <a:r>
              <a:rPr lang="nl-NL" sz="2200" dirty="0"/>
              <a:t>Wat zijn actueel relevante structuren, diensten, mogelijke partners, voorzieningen,…?</a:t>
            </a:r>
            <a:endParaRPr lang="en-GB" sz="2200" dirty="0"/>
          </a:p>
          <a:p>
            <a:pPr lvl="0"/>
            <a:r>
              <a:rPr lang="nl-NL" sz="2200" dirty="0"/>
              <a:t>Wat gebeurt er al? Door wie? Is dit goed of kan het beter? Wat zijn knelpunten? Kennen we de behoeften?</a:t>
            </a:r>
            <a:endParaRPr lang="en-GB" sz="2200" dirty="0"/>
          </a:p>
          <a:p>
            <a:pPr lvl="0"/>
            <a:r>
              <a:rPr lang="nl-NL" sz="2200" dirty="0"/>
              <a:t>Welke maatschappelijke ontwikkelingen hebben een impact op dit thema? Wie willen we wanneer en hoe betrekken </a:t>
            </a:r>
            <a:r>
              <a:rPr lang="nl-NL" sz="2200" dirty="0" smtClean="0"/>
              <a:t>?</a:t>
            </a:r>
          </a:p>
          <a:p>
            <a:pPr lvl="0"/>
            <a:r>
              <a:rPr lang="nl-NL" sz="2200" dirty="0">
                <a:hlinkClick r:id="rId2"/>
              </a:rPr>
              <a:t>http://www.politeia.be/PDF/BBC/inhoudstafel%20werken%20met%</a:t>
            </a:r>
            <a:r>
              <a:rPr lang="nl-NL" sz="2200" dirty="0" smtClean="0">
                <a:hlinkClick r:id="rId2"/>
              </a:rPr>
              <a:t>20meerjarenplan.pdf</a:t>
            </a:r>
            <a:endParaRPr lang="nl-NL" sz="2200" dirty="0" smtClean="0"/>
          </a:p>
          <a:p>
            <a:pPr lvl="0"/>
            <a:endParaRPr lang="nl-NL" sz="1900" dirty="0" smtClean="0"/>
          </a:p>
          <a:p>
            <a:pPr lvl="0"/>
            <a:endParaRPr lang="nl-NL" sz="1900" dirty="0"/>
          </a:p>
          <a:p>
            <a:pPr lvl="0"/>
            <a:endParaRPr lang="en-GB" sz="1900" dirty="0"/>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2</a:t>
            </a:r>
            <a:r>
              <a:rPr lang="nl-BE" sz="1600" dirty="0" smtClean="0">
                <a:solidFill>
                  <a:srgbClr val="000000"/>
                </a:solidFill>
                <a:latin typeface="Verdana"/>
                <a:cs typeface="Verdana"/>
              </a:rPr>
              <a:t> – Integrale en sociale aanpak via MSB?</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29482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92500" lnSpcReduction="10000"/>
          </a:bodyPr>
          <a:lstStyle/>
          <a:p>
            <a:pPr lvl="0"/>
            <a:r>
              <a:rPr lang="nl-NL" sz="2400" dirty="0" smtClean="0"/>
              <a:t>bereiken </a:t>
            </a:r>
            <a:r>
              <a:rPr lang="nl-NL" sz="2400" dirty="0"/>
              <a:t>een deel van de doelgroep: van op de eerste lijn een </a:t>
            </a:r>
            <a:r>
              <a:rPr lang="nl-NL" sz="2400" b="1" dirty="0"/>
              <a:t>zicht op de effecten </a:t>
            </a:r>
            <a:r>
              <a:rPr lang="nl-NL" sz="2400" dirty="0"/>
              <a:t>die bepaalde maatregelen al dan niet met zich meebrengen</a:t>
            </a:r>
            <a:r>
              <a:rPr lang="en-US" sz="2400" dirty="0"/>
              <a:t> </a:t>
            </a:r>
            <a:endParaRPr lang="en-GB" sz="2400" dirty="0"/>
          </a:p>
          <a:p>
            <a:pPr lvl="0"/>
            <a:r>
              <a:rPr lang="nl-BE" sz="2400" dirty="0"/>
              <a:t>OCMW en vrijetijdsdiensten hebben niet altijd zicht op elkaars budgetten en ervaringen. Bijvoorbeeld OCMW ontvangt sinds 2003 federale subsidies voor socio-culturele participatie. Werken aan wederzijds inzicht en afstemming is nog altijd noodzakelijk!</a:t>
            </a:r>
            <a:endParaRPr lang="en-GB" sz="2400" dirty="0"/>
          </a:p>
          <a:p>
            <a:pPr lvl="0"/>
            <a:r>
              <a:rPr lang="nl-BE" sz="2400" dirty="0"/>
              <a:t>S</a:t>
            </a:r>
            <a:r>
              <a:rPr lang="nl-NL" sz="2400" dirty="0" err="1"/>
              <a:t>amenwerking</a:t>
            </a:r>
            <a:r>
              <a:rPr lang="nl-NL" sz="2400" dirty="0"/>
              <a:t> kan zorgen voor een meer </a:t>
            </a:r>
            <a:r>
              <a:rPr lang="nl-NL" sz="2400" b="1" dirty="0"/>
              <a:t>volledige maatschappelijke analyse, </a:t>
            </a:r>
            <a:r>
              <a:rPr lang="nl-NL" sz="2400" dirty="0"/>
              <a:t>armoedeproblematiek niet versmald wordt tot een toeleidings- en participatievraagstuk. Armoede is een complex gegeven. </a:t>
            </a:r>
            <a:endParaRPr lang="en-GB" sz="2400" dirty="0"/>
          </a:p>
          <a:p>
            <a:pPr lvl="0"/>
            <a:r>
              <a:rPr lang="nl-NL" sz="2400" dirty="0"/>
              <a:t>bundelen van de krachten van verschillende actoren kan leiden tot afstemming van </a:t>
            </a:r>
            <a:r>
              <a:rPr lang="nl-NL" sz="2400" b="1" dirty="0"/>
              <a:t>methoden en expertise en een bredere visie</a:t>
            </a:r>
            <a:r>
              <a:rPr lang="en-US" sz="2400" dirty="0"/>
              <a:t>.</a:t>
            </a:r>
            <a:endParaRPr lang="en-GB" sz="2400" dirty="0"/>
          </a:p>
          <a:p>
            <a:pPr lvl="0"/>
            <a:endParaRPr lang="nl-NL" sz="2400" dirty="0" smtClean="0"/>
          </a:p>
        </p:txBody>
      </p:sp>
      <p:sp>
        <p:nvSpPr>
          <p:cNvPr id="16" name="Title 1"/>
          <p:cNvSpPr>
            <a:spLocks noGrp="1"/>
          </p:cNvSpPr>
          <p:nvPr>
            <p:ph type="title"/>
          </p:nvPr>
        </p:nvSpPr>
        <p:spPr>
          <a:xfrm>
            <a:off x="2458720" y="274638"/>
            <a:ext cx="6228080" cy="1143000"/>
          </a:xfrm>
        </p:spPr>
        <p:txBody>
          <a:bodyPr>
            <a:normAutofit fontScale="90000"/>
          </a:bodyPr>
          <a:lstStyle/>
          <a:p>
            <a:pPr algn="l"/>
            <a:r>
              <a:rPr lang="nl-NL" sz="3200" b="1" dirty="0" smtClean="0"/>
              <a:t/>
            </a:r>
            <a:br>
              <a:rPr lang="nl-NL" sz="3200" b="1" dirty="0" smtClean="0"/>
            </a:br>
            <a:r>
              <a:rPr lang="nl-NL" sz="3200" b="1" dirty="0"/>
              <a:t>OCMW als belangrijke partner in  sociaal vrijetijdsbeleid </a:t>
            </a:r>
            <a:r>
              <a:rPr lang="en-GB" sz="3200" dirty="0"/>
              <a:t/>
            </a:r>
            <a:br>
              <a:rPr lang="en-GB" sz="3200" dirty="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2</a:t>
            </a:r>
            <a:r>
              <a:rPr lang="nl-BE" sz="1600" dirty="0" smtClean="0">
                <a:solidFill>
                  <a:srgbClr val="000000"/>
                </a:solidFill>
                <a:latin typeface="Verdana"/>
                <a:cs typeface="Verdana"/>
              </a:rPr>
              <a:t> – Integrale en sociale aanpak via MSB?</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812001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720" y="1473200"/>
            <a:ext cx="6228080" cy="4378643"/>
          </a:xfrm>
        </p:spPr>
        <p:txBody>
          <a:bodyPr>
            <a:noAutofit/>
          </a:bodyPr>
          <a:lstStyle/>
          <a:p>
            <a:pPr marL="0" indent="0">
              <a:buNone/>
            </a:pPr>
            <a:r>
              <a:rPr lang="nl-NL" sz="2400" i="1" dirty="0"/>
              <a:t>Een sterk lokaal sociaal beleid staat of valt met de manier waarop politici, ambtenaren, organisaties en burgers de brug kunnen slaan tussen beleidsdomeinen, tussen de politiek en de leefwereld van mensen, tussen het beleid en initiatieven van onderuit. </a:t>
            </a:r>
            <a:endParaRPr lang="nl-NL" sz="2400" i="1" dirty="0" smtClean="0"/>
          </a:p>
          <a:p>
            <a:pPr marL="0" indent="0">
              <a:buNone/>
            </a:pPr>
            <a:r>
              <a:rPr lang="nl-NL" sz="2400" i="1" dirty="0" smtClean="0"/>
              <a:t>Het vraagt om investeren in : </a:t>
            </a:r>
          </a:p>
          <a:p>
            <a:r>
              <a:rPr lang="nl-NL" sz="2400" i="1" dirty="0" smtClean="0"/>
              <a:t>Brugfiguren</a:t>
            </a:r>
          </a:p>
          <a:p>
            <a:r>
              <a:rPr lang="nl-NL" sz="2400" i="1" dirty="0" smtClean="0"/>
              <a:t>Bottom-up initiatieven</a:t>
            </a:r>
          </a:p>
          <a:p>
            <a:r>
              <a:rPr lang="nl-NL" sz="2400" i="1" dirty="0" smtClean="0"/>
              <a:t>Plekken</a:t>
            </a:r>
          </a:p>
          <a:p>
            <a:r>
              <a:rPr lang="nl-NL" sz="2400" i="1" dirty="0" smtClean="0"/>
              <a:t>Netwerken/netwerkmakelaars</a:t>
            </a:r>
            <a:endParaRPr lang="nl-BE" sz="2400" dirty="0" smtClean="0"/>
          </a:p>
        </p:txBody>
      </p:sp>
      <p:sp>
        <p:nvSpPr>
          <p:cNvPr id="11" name="TextBox 10"/>
          <p:cNvSpPr txBox="1"/>
          <p:nvPr/>
        </p:nvSpPr>
        <p:spPr>
          <a:xfrm>
            <a:off x="2275840" y="6167120"/>
            <a:ext cx="6410960" cy="584776"/>
          </a:xfrm>
          <a:prstGeom prst="rect">
            <a:avLst/>
          </a:prstGeom>
          <a:noFill/>
        </p:spPr>
        <p:txBody>
          <a:bodyPr wrap="square" rtlCol="0">
            <a:spAutoFit/>
          </a:bodyPr>
          <a:lstStyle/>
          <a:p>
            <a:r>
              <a:rPr lang="nl-BE" dirty="0" smtClean="0">
                <a:solidFill>
                  <a:schemeClr val="bg1"/>
                </a:solidFill>
                <a:latin typeface="Verdana"/>
                <a:cs typeface="Verdana"/>
              </a:rPr>
              <a:t>Titel van de presentatie verdana 18 </a:t>
            </a:r>
          </a:p>
          <a:p>
            <a:r>
              <a:rPr lang="nl-BE" sz="1400" dirty="0" smtClean="0">
                <a:solidFill>
                  <a:schemeClr val="bg1"/>
                </a:solidFill>
                <a:latin typeface="Verdana"/>
                <a:cs typeface="Verdana"/>
              </a:rPr>
              <a:t>Locatie – datum verdana 14 </a:t>
            </a:r>
            <a:endParaRPr lang="nl-BE" sz="1400" dirty="0">
              <a:solidFill>
                <a:schemeClr val="bg1"/>
              </a:solidFill>
              <a:latin typeface="Verdana"/>
              <a:cs typeface="Verdana"/>
            </a:endParaRPr>
          </a:p>
        </p:txBody>
      </p:sp>
      <p:sp>
        <p:nvSpPr>
          <p:cNvPr id="16" name="Title 1"/>
          <p:cNvSpPr>
            <a:spLocks noGrp="1"/>
          </p:cNvSpPr>
          <p:nvPr>
            <p:ph type="title"/>
          </p:nvPr>
        </p:nvSpPr>
        <p:spPr>
          <a:xfrm>
            <a:off x="2458720" y="274638"/>
            <a:ext cx="6228080" cy="1143000"/>
          </a:xfrm>
        </p:spPr>
        <p:txBody>
          <a:bodyPr>
            <a:normAutofit/>
          </a:bodyPr>
          <a:lstStyle/>
          <a:p>
            <a:pPr algn="l"/>
            <a:r>
              <a:rPr lang="nl-BE" sz="3200" b="1" dirty="0" smtClean="0">
                <a:solidFill>
                  <a:srgbClr val="000000"/>
                </a:solidFill>
                <a:latin typeface="Verdana"/>
                <a:cs typeface="Verdana"/>
              </a:rPr>
              <a:t>Handvaten lokaal sociaal beleid</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569660"/>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a:solidFill>
                  <a:srgbClr val="000000"/>
                </a:solidFill>
                <a:latin typeface="Verdana"/>
                <a:cs typeface="Verdana"/>
              </a:rPr>
              <a:t> – Investeren in mensen, plekken en netwerken</a:t>
            </a:r>
          </a:p>
          <a:p>
            <a:endParaRPr lang="nl-BE" sz="1600" dirty="0">
              <a:solidFill>
                <a:srgbClr val="000000"/>
              </a:solidFill>
              <a:latin typeface="Verdana"/>
              <a:cs typeface="Verdana"/>
            </a:endParaRPr>
          </a:p>
        </p:txBody>
      </p:sp>
    </p:spTree>
    <p:extLst>
      <p:ext uri="{BB962C8B-B14F-4D97-AF65-F5344CB8AC3E}">
        <p14:creationId xmlns:p14="http://schemas.microsoft.com/office/powerpoint/2010/main" val="9875395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720" y="1473200"/>
            <a:ext cx="6228080" cy="4378643"/>
          </a:xfrm>
        </p:spPr>
        <p:txBody>
          <a:bodyPr>
            <a:normAutofit fontScale="62500" lnSpcReduction="20000"/>
          </a:bodyPr>
          <a:lstStyle/>
          <a:p>
            <a:r>
              <a:rPr lang="nl-NL" dirty="0" smtClean="0"/>
              <a:t>best persons werden in hun dagelijkse werk  geobserveerd en bevraagd, achterstandswijken (</a:t>
            </a:r>
            <a:r>
              <a:rPr lang="nl-NL" dirty="0" err="1" smtClean="0"/>
              <a:t>nederlandse</a:t>
            </a:r>
            <a:r>
              <a:rPr lang="nl-NL" dirty="0" smtClean="0"/>
              <a:t> term), onderzoek in vijf steden, vijftig best persons.</a:t>
            </a:r>
          </a:p>
          <a:p>
            <a:r>
              <a:rPr lang="nl-BE" b="1" dirty="0" smtClean="0"/>
              <a:t>de leefwereld van kansengroepen </a:t>
            </a:r>
            <a:r>
              <a:rPr lang="nl-BE" dirty="0" smtClean="0"/>
              <a:t>en de </a:t>
            </a:r>
            <a:r>
              <a:rPr lang="nl-BE" b="1" dirty="0" smtClean="0"/>
              <a:t>systeemwereld van lokaal bestuur </a:t>
            </a:r>
            <a:r>
              <a:rPr lang="nl-BE" dirty="0" smtClean="0"/>
              <a:t>aan elkaar weten te </a:t>
            </a:r>
            <a:r>
              <a:rPr lang="nl-BE" b="1" dirty="0" smtClean="0"/>
              <a:t>verbinden</a:t>
            </a:r>
            <a:r>
              <a:rPr lang="nl-BE" dirty="0" smtClean="0"/>
              <a:t>: op het terrein aanwezig zijn, schakel tussen topdown en bottomup.</a:t>
            </a:r>
          </a:p>
          <a:p>
            <a:r>
              <a:rPr lang="nl-NL" dirty="0" smtClean="0"/>
              <a:t>niet </a:t>
            </a:r>
            <a:r>
              <a:rPr lang="nl-NL" dirty="0"/>
              <a:t>één persoon met één afgebakende </a:t>
            </a:r>
            <a:r>
              <a:rPr lang="nl-NL" dirty="0" smtClean="0"/>
              <a:t>taak</a:t>
            </a:r>
          </a:p>
          <a:p>
            <a:r>
              <a:rPr lang="nl-NL" dirty="0" smtClean="0"/>
              <a:t>“best persons” kunnen </a:t>
            </a:r>
            <a:r>
              <a:rPr lang="nl-NL" dirty="0"/>
              <a:t>professionals </a:t>
            </a:r>
            <a:r>
              <a:rPr lang="nl-NL" dirty="0" smtClean="0"/>
              <a:t>of vrijwilligers</a:t>
            </a:r>
            <a:r>
              <a:rPr lang="nl-NL" dirty="0"/>
              <a:t> </a:t>
            </a:r>
            <a:r>
              <a:rPr lang="nl-NL" dirty="0" smtClean="0"/>
              <a:t>zijn</a:t>
            </a:r>
          </a:p>
          <a:p>
            <a:r>
              <a:rPr lang="nl-NL" dirty="0" smtClean="0"/>
              <a:t>vanuit </a:t>
            </a:r>
            <a:r>
              <a:rPr lang="nl-NL" dirty="0"/>
              <a:t>een lokale overheid of vanuit een </a:t>
            </a:r>
            <a:r>
              <a:rPr lang="nl-NL" dirty="0" smtClean="0"/>
              <a:t>middenveldorganisatie</a:t>
            </a:r>
          </a:p>
          <a:p>
            <a:r>
              <a:rPr lang="nl-NL" dirty="0" smtClean="0"/>
              <a:t>kan </a:t>
            </a:r>
            <a:r>
              <a:rPr lang="nl-NL" dirty="0"/>
              <a:t>een welomschreven taak zijn, maar ook een rol die mensen aannemen. </a:t>
            </a:r>
            <a:endParaRPr lang="nl-BE" dirty="0" smtClean="0"/>
          </a:p>
        </p:txBody>
      </p:sp>
      <p:sp>
        <p:nvSpPr>
          <p:cNvPr id="11" name="TextBox 10"/>
          <p:cNvSpPr txBox="1"/>
          <p:nvPr/>
        </p:nvSpPr>
        <p:spPr>
          <a:xfrm>
            <a:off x="2275840" y="6167120"/>
            <a:ext cx="6410960" cy="584776"/>
          </a:xfrm>
          <a:prstGeom prst="rect">
            <a:avLst/>
          </a:prstGeom>
          <a:noFill/>
        </p:spPr>
        <p:txBody>
          <a:bodyPr wrap="square" rtlCol="0">
            <a:spAutoFit/>
          </a:bodyPr>
          <a:lstStyle/>
          <a:p>
            <a:r>
              <a:rPr lang="nl-BE" dirty="0" smtClean="0">
                <a:solidFill>
                  <a:schemeClr val="bg1"/>
                </a:solidFill>
                <a:latin typeface="Verdana"/>
                <a:cs typeface="Verdana"/>
              </a:rPr>
              <a:t>Titel van de presentatie verdana 18 </a:t>
            </a:r>
          </a:p>
          <a:p>
            <a:r>
              <a:rPr lang="nl-BE" sz="1400" dirty="0" smtClean="0">
                <a:solidFill>
                  <a:schemeClr val="bg1"/>
                </a:solidFill>
                <a:latin typeface="Verdana"/>
                <a:cs typeface="Verdana"/>
              </a:rPr>
              <a:t>Locatie – datum verdana 14 </a:t>
            </a:r>
            <a:endParaRPr lang="nl-BE" sz="1400" dirty="0">
              <a:solidFill>
                <a:schemeClr val="bg1"/>
              </a:solidFill>
              <a:latin typeface="Verdana"/>
              <a:cs typeface="Verdana"/>
            </a:endParaRPr>
          </a:p>
        </p:txBody>
      </p:sp>
      <p:sp>
        <p:nvSpPr>
          <p:cNvPr id="16" name="Title 1"/>
          <p:cNvSpPr>
            <a:spLocks noGrp="1"/>
          </p:cNvSpPr>
          <p:nvPr>
            <p:ph type="title"/>
          </p:nvPr>
        </p:nvSpPr>
        <p:spPr>
          <a:xfrm>
            <a:off x="2458720" y="274638"/>
            <a:ext cx="6228080" cy="1143000"/>
          </a:xfrm>
        </p:spPr>
        <p:txBody>
          <a:bodyPr>
            <a:normAutofit fontScale="90000"/>
          </a:bodyPr>
          <a:lstStyle/>
          <a:p>
            <a:pPr algn="l"/>
            <a:r>
              <a:rPr lang="nl-NL" sz="3200" b="1" dirty="0" smtClean="0"/>
              <a:t>Brugfiguren - Nederlandse </a:t>
            </a:r>
            <a:r>
              <a:rPr lang="nl-NL" sz="3200" b="1" dirty="0"/>
              <a:t>onderzoek rond </a:t>
            </a:r>
            <a:r>
              <a:rPr lang="nl-NL" sz="3200" b="1" i="1" dirty="0"/>
              <a:t>best persons (</a:t>
            </a:r>
            <a:r>
              <a:rPr lang="nl-NL" sz="3200" b="1" dirty="0"/>
              <a:t>van den Brink e.a</a:t>
            </a:r>
            <a:r>
              <a:rPr lang="nl-NL" sz="3200" b="1" i="1" dirty="0"/>
              <a:t>., </a:t>
            </a:r>
            <a:r>
              <a:rPr lang="nl-NL" sz="3200" b="1" dirty="0"/>
              <a:t>2012</a:t>
            </a:r>
            <a:r>
              <a:rPr lang="nl-NL" sz="3200" b="1" i="1" dirty="0" smtClean="0"/>
              <a:t>)</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569660"/>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a:solidFill>
                  <a:srgbClr val="000000"/>
                </a:solidFill>
                <a:latin typeface="Verdana"/>
                <a:cs typeface="Verdana"/>
              </a:rPr>
              <a:t> – Investeren in mensen, plekken en netwerken</a:t>
            </a:r>
          </a:p>
          <a:p>
            <a:endParaRPr lang="nl-BE" sz="1600" dirty="0">
              <a:solidFill>
                <a:srgbClr val="000000"/>
              </a:solidFill>
              <a:latin typeface="Verdana"/>
              <a:cs typeface="Verdana"/>
            </a:endParaRPr>
          </a:p>
        </p:txBody>
      </p:sp>
      <p:pic>
        <p:nvPicPr>
          <p:cNvPr id="2" name="Picture 1" descr="Schermafbeelding 2014-05-09 om 12.53.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 y="2200595"/>
            <a:ext cx="2235200" cy="3231732"/>
          </a:xfrm>
          <a:prstGeom prst="rect">
            <a:avLst/>
          </a:prstGeom>
        </p:spPr>
      </p:pic>
    </p:spTree>
    <p:extLst>
      <p:ext uri="{BB962C8B-B14F-4D97-AF65-F5344CB8AC3E}">
        <p14:creationId xmlns:p14="http://schemas.microsoft.com/office/powerpoint/2010/main" val="6310215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77500" lnSpcReduction="20000"/>
          </a:bodyPr>
          <a:lstStyle/>
          <a:p>
            <a:r>
              <a:rPr lang="nl-BE" dirty="0"/>
              <a:t>onderzoek geeft inzicht in de eigenschappen en werkwijze van de best persons</a:t>
            </a:r>
          </a:p>
          <a:p>
            <a:r>
              <a:rPr lang="nl-BE" dirty="0"/>
              <a:t>geen doorsnee werkers, maken het verschil</a:t>
            </a:r>
          </a:p>
          <a:p>
            <a:r>
              <a:rPr lang="nl-BE" dirty="0"/>
              <a:t>4 verschillende types best persons: alledaagse doeners, frontliniewerkers, sociale ondernemers en bruggenbouwers </a:t>
            </a:r>
          </a:p>
          <a:p>
            <a:r>
              <a:rPr lang="nl-BE" dirty="0"/>
              <a:t>kenmerken: 	</a:t>
            </a:r>
          </a:p>
          <a:p>
            <a:pPr lvl="1"/>
            <a:r>
              <a:rPr lang="nl-BE" dirty="0"/>
              <a:t>resultaatgericht (doelgericht, nuchter, regels als randvoorwaarde, handigheid…) </a:t>
            </a:r>
          </a:p>
          <a:p>
            <a:pPr lvl="1"/>
            <a:r>
              <a:rPr lang="nl-BE" dirty="0"/>
              <a:t>empathisch (activeren en enthousiasmeren, contact, luisteren, tact…) </a:t>
            </a:r>
          </a:p>
          <a:p>
            <a:pPr lvl="1"/>
            <a:r>
              <a:rPr lang="nl-BE" dirty="0"/>
              <a:t>bevlogenheid (ambitieus, onorthodox, conflicten aangaan, eigen wijs, hard werken…) </a:t>
            </a:r>
          </a:p>
          <a:p>
            <a:pPr lvl="1"/>
            <a:r>
              <a:rPr lang="nl-BE" dirty="0"/>
              <a:t>netwerken (samenwerken, meertalig, verbinden, ontmoeting, weet de weg…) </a:t>
            </a:r>
          </a:p>
          <a:p>
            <a:pPr lvl="0"/>
            <a:endParaRPr lang="nl-NL" sz="2400"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Brugfiguren</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33762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lnSpcReduction="10000"/>
          </a:bodyPr>
          <a:lstStyle/>
          <a:p>
            <a:pPr lvl="1">
              <a:buFont typeface="Arial"/>
              <a:buChar char="•"/>
            </a:pPr>
            <a:r>
              <a:rPr lang="nl-BE" sz="2000" b="1" dirty="0" smtClean="0"/>
              <a:t>Alledaagse doeners</a:t>
            </a:r>
            <a:r>
              <a:rPr lang="nl-BE" sz="2000" dirty="0" smtClean="0"/>
              <a:t>: Kris </a:t>
            </a:r>
            <a:r>
              <a:rPr lang="nl-BE" sz="2000" dirty="0"/>
              <a:t>Kaerts, maakte theater met thuislozen en Romajongeren in </a:t>
            </a:r>
            <a:r>
              <a:rPr lang="nl-BE" sz="2000" dirty="0" smtClean="0"/>
              <a:t>Brussel, Abdel </a:t>
            </a:r>
            <a:r>
              <a:rPr lang="nl-BE" sz="2000" dirty="0"/>
              <a:t>Wahhabi, Limburg, boksproject (zie Buitenbenen</a:t>
            </a:r>
            <a:r>
              <a:rPr lang="nl-BE" sz="2000" dirty="0" smtClean="0"/>
              <a:t>), Buren </a:t>
            </a:r>
            <a:r>
              <a:rPr lang="nl-BE" sz="2000" dirty="0"/>
              <a:t>van de Abdij, Gent (zie Buitenbenen</a:t>
            </a:r>
            <a:r>
              <a:rPr lang="nl-BE" sz="2000" dirty="0" smtClean="0"/>
              <a:t>)</a:t>
            </a:r>
          </a:p>
          <a:p>
            <a:pPr lvl="1">
              <a:buFont typeface="Arial"/>
              <a:buChar char="•"/>
            </a:pPr>
            <a:r>
              <a:rPr lang="nl-BE" sz="2000" b="1" dirty="0" smtClean="0"/>
              <a:t>Frontliniemedewerkers</a:t>
            </a:r>
            <a:r>
              <a:rPr lang="nl-BE" sz="2000" dirty="0" smtClean="0"/>
              <a:t>: Projectmedewerkers </a:t>
            </a:r>
            <a:r>
              <a:rPr lang="nl-BE" sz="2000" dirty="0"/>
              <a:t>van OCMW Kortrijk gingen op stap in de verschillende aandachtswijken (sociale activering, zie Buitenbenen), straathoekwerk, huisbezoeken Kind en Gezin, jeugdopbouwwerkers project Uit de Marge , trajectbegeleiders in jeugd, sport en </a:t>
            </a:r>
            <a:r>
              <a:rPr lang="nl-BE" sz="2000" dirty="0" smtClean="0"/>
              <a:t>cultuur (Antwerpen), </a:t>
            </a:r>
            <a:r>
              <a:rPr lang="nl-BE" sz="2000" dirty="0"/>
              <a:t>…</a:t>
            </a:r>
            <a:r>
              <a:rPr lang="nl-BE" sz="2000" dirty="0" smtClean="0"/>
              <a:t>.</a:t>
            </a:r>
          </a:p>
          <a:p>
            <a:pPr lvl="1">
              <a:buFont typeface="Arial"/>
              <a:buChar char="•"/>
            </a:pPr>
            <a:r>
              <a:rPr lang="nl-BE" sz="2000" b="1" dirty="0" smtClean="0"/>
              <a:t>Sociaal ondernemers</a:t>
            </a:r>
            <a:r>
              <a:rPr lang="nl-BE" sz="2000" dirty="0" smtClean="0"/>
              <a:t>: Karima </a:t>
            </a:r>
            <a:r>
              <a:rPr lang="nl-BE" sz="2000" dirty="0"/>
              <a:t>Salhi, hamburgerrestaurant in Brugse Poort – ruimte voor overleg, verjaardagen, …, benefietburgers, kookworkshops voor woonzorgcentrum in de buurt, …</a:t>
            </a:r>
          </a:p>
          <a:p>
            <a:pPr lvl="1">
              <a:buFont typeface="Arial"/>
              <a:buChar char="•"/>
            </a:pPr>
            <a:r>
              <a:rPr lang="nl-BE" sz="2000" b="1" dirty="0" smtClean="0"/>
              <a:t>Bruggenbouwers </a:t>
            </a:r>
            <a:r>
              <a:rPr lang="nl-BE" sz="2000" b="1" dirty="0"/>
              <a:t>uit armoedeverenigingen</a:t>
            </a:r>
            <a:r>
              <a:rPr lang="nl-BE" sz="2000" dirty="0"/>
              <a:t>, samenlevingsopbouw, brugfiguren onderwijs Gent, brugfigurenproject Rode Kruis, ….</a:t>
            </a:r>
          </a:p>
          <a:p>
            <a:pPr lvl="1">
              <a:buFont typeface="Arial"/>
              <a:buChar char="•"/>
            </a:pPr>
            <a:endParaRPr lang="nl-BE" sz="2000" dirty="0" smtClean="0"/>
          </a:p>
          <a:p>
            <a:pPr lvl="1">
              <a:buFont typeface="Arial"/>
              <a:buChar char="•"/>
            </a:pPr>
            <a:endParaRPr lang="nl-BE" sz="2000" dirty="0" smtClean="0"/>
          </a:p>
          <a:p>
            <a:pPr lvl="1">
              <a:buFont typeface="Arial"/>
              <a:buChar char="•"/>
            </a:pPr>
            <a:endParaRPr lang="nl-BE" sz="2000" dirty="0"/>
          </a:p>
          <a:p>
            <a:pPr lvl="1">
              <a:buFont typeface="Arial"/>
              <a:buChar char="•"/>
            </a:pPr>
            <a:endParaRPr lang="nl-BE" sz="2000" dirty="0"/>
          </a:p>
        </p:txBody>
      </p:sp>
      <p:sp>
        <p:nvSpPr>
          <p:cNvPr id="16" name="Title 1"/>
          <p:cNvSpPr>
            <a:spLocks noGrp="1"/>
          </p:cNvSpPr>
          <p:nvPr>
            <p:ph type="title"/>
          </p:nvPr>
        </p:nvSpPr>
        <p:spPr>
          <a:xfrm>
            <a:off x="2458720" y="274638"/>
            <a:ext cx="6228080" cy="706199"/>
          </a:xfrm>
        </p:spPr>
        <p:txBody>
          <a:bodyPr>
            <a:normAutofit fontScale="90000"/>
          </a:bodyPr>
          <a:lstStyle/>
          <a:p>
            <a:pPr algn="l"/>
            <a:r>
              <a:rPr lang="nl-NL" sz="3200" b="1" dirty="0" smtClean="0"/>
              <a:t>Voorbeelden brugfiguren</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290092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92500" lnSpcReduction="20000"/>
          </a:bodyPr>
          <a:lstStyle/>
          <a:p>
            <a:pPr lvl="0"/>
            <a:r>
              <a:rPr lang="nl-BE" sz="2400" dirty="0"/>
              <a:t>opdracht voor de best persons is geen makkelijke, in het spanningsveld tussen </a:t>
            </a:r>
            <a:r>
              <a:rPr lang="nl-BE" sz="2400" b="1" dirty="0"/>
              <a:t>‘officieel</a:t>
            </a:r>
            <a:r>
              <a:rPr lang="nl-BE" sz="2400" dirty="0"/>
              <a:t>’ en ‘</a:t>
            </a:r>
            <a:r>
              <a:rPr lang="nl-BE" sz="2400" b="1" dirty="0"/>
              <a:t>officieus</a:t>
            </a:r>
            <a:r>
              <a:rPr lang="nl-BE" sz="2400" dirty="0"/>
              <a:t>’, </a:t>
            </a:r>
            <a:r>
              <a:rPr lang="nl-BE" sz="2400" b="1" dirty="0"/>
              <a:t>beleid en praktijk</a:t>
            </a:r>
            <a:r>
              <a:rPr lang="nl-BE" sz="2400" dirty="0"/>
              <a:t>, </a:t>
            </a:r>
            <a:r>
              <a:rPr lang="nl-BE" sz="2400" b="1" dirty="0"/>
              <a:t>leefwereld</a:t>
            </a:r>
            <a:r>
              <a:rPr lang="nl-BE" sz="2400" dirty="0"/>
              <a:t> en </a:t>
            </a:r>
            <a:r>
              <a:rPr lang="nl-BE" sz="2400" b="1" dirty="0"/>
              <a:t>beleidsdoelstellingen</a:t>
            </a:r>
            <a:r>
              <a:rPr lang="nl-BE" sz="2400" dirty="0"/>
              <a:t>, tussen de gekende paden en een onbekende route. </a:t>
            </a:r>
          </a:p>
          <a:p>
            <a:pPr lvl="0"/>
            <a:r>
              <a:rPr lang="nl-BE" sz="2400" dirty="0"/>
              <a:t>vaak </a:t>
            </a:r>
            <a:r>
              <a:rPr lang="nl-BE" sz="2400" b="1" dirty="0"/>
              <a:t>als ongrijpbaar en bedreigend </a:t>
            </a:r>
            <a:r>
              <a:rPr lang="nl-BE" sz="2400" dirty="0"/>
              <a:t>beschouwd, met tegenwerking als gevolg.</a:t>
            </a:r>
          </a:p>
          <a:p>
            <a:pPr lvl="0"/>
            <a:r>
              <a:rPr lang="nl-BE" sz="2400" dirty="0"/>
              <a:t>adviezen voor beleid: </a:t>
            </a:r>
          </a:p>
          <a:p>
            <a:pPr lvl="1"/>
            <a:r>
              <a:rPr lang="nl-BE" sz="2400" dirty="0"/>
              <a:t>onderken dat er dergelijke (best)  persons bestaan en spoor ze op (scouten), ondersteunen en beschermen ipv tegen te werken</a:t>
            </a:r>
          </a:p>
          <a:p>
            <a:pPr lvl="1"/>
            <a:r>
              <a:rPr lang="nl-BE" sz="2400" dirty="0"/>
              <a:t>best persons brengen kleinschalige, duurzame oplossingen aan itt dure, grootschalige projecten op korte termijn</a:t>
            </a:r>
          </a:p>
          <a:p>
            <a:pPr lvl="1"/>
            <a:r>
              <a:rPr lang="nl-BE" sz="2400" dirty="0"/>
              <a:t>deze personen vormen wellicht de schakel tot onbereikbare groepen </a:t>
            </a:r>
          </a:p>
          <a:p>
            <a:pPr lvl="1"/>
            <a:r>
              <a:rPr lang="nl-BE" sz="2400" dirty="0"/>
              <a:t>de (ondernemende?) ambtenaar als buddie? </a:t>
            </a:r>
          </a:p>
          <a:p>
            <a:pPr lvl="1">
              <a:buFont typeface="Arial"/>
              <a:buChar char="•"/>
            </a:pPr>
            <a:endParaRPr lang="nl-BE" sz="2000" dirty="0" smtClean="0"/>
          </a:p>
          <a:p>
            <a:pPr lvl="1">
              <a:buFont typeface="Arial"/>
              <a:buChar char="•"/>
            </a:pPr>
            <a:endParaRPr lang="nl-BE" sz="2000" dirty="0" smtClean="0"/>
          </a:p>
          <a:p>
            <a:pPr lvl="1">
              <a:buFont typeface="Arial"/>
              <a:buChar char="•"/>
            </a:pPr>
            <a:endParaRPr lang="nl-BE" sz="2000" dirty="0"/>
          </a:p>
          <a:p>
            <a:pPr lvl="1">
              <a:buFont typeface="Arial"/>
              <a:buChar char="•"/>
            </a:pPr>
            <a:endParaRPr lang="nl-BE" sz="2000" dirty="0"/>
          </a:p>
        </p:txBody>
      </p:sp>
      <p:sp>
        <p:nvSpPr>
          <p:cNvPr id="16" name="Title 1"/>
          <p:cNvSpPr>
            <a:spLocks noGrp="1"/>
          </p:cNvSpPr>
          <p:nvPr>
            <p:ph type="title"/>
          </p:nvPr>
        </p:nvSpPr>
        <p:spPr>
          <a:xfrm>
            <a:off x="2458720" y="274638"/>
            <a:ext cx="6228080" cy="706199"/>
          </a:xfrm>
        </p:spPr>
        <p:txBody>
          <a:bodyPr>
            <a:normAutofit fontScale="90000"/>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967376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437476" y="812089"/>
            <a:ext cx="3038763" cy="2308873"/>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6" name="Right Triangle 5"/>
          <p:cNvSpPr/>
          <p:nvPr/>
        </p:nvSpPr>
        <p:spPr>
          <a:xfrm rot="5400000">
            <a:off x="2518646" y="3039792"/>
            <a:ext cx="455359" cy="617699"/>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TextBox 6"/>
          <p:cNvSpPr txBox="1"/>
          <p:nvPr/>
        </p:nvSpPr>
        <p:spPr>
          <a:xfrm>
            <a:off x="2663057" y="951859"/>
            <a:ext cx="2731903" cy="1200328"/>
          </a:xfrm>
          <a:prstGeom prst="rect">
            <a:avLst/>
          </a:prstGeom>
          <a:noFill/>
        </p:spPr>
        <p:txBody>
          <a:bodyPr wrap="square" rtlCol="0">
            <a:spAutoFit/>
          </a:bodyPr>
          <a:lstStyle/>
          <a:p>
            <a:r>
              <a:rPr lang="nl-BE" sz="2400" b="1" dirty="0" smtClean="0">
                <a:solidFill>
                  <a:srgbClr val="000000"/>
                </a:solidFill>
                <a:latin typeface="Verdana"/>
                <a:cs typeface="Verdana"/>
              </a:rPr>
              <a:t>1</a:t>
            </a:r>
            <a:r>
              <a:rPr lang="nl-BE" sz="2400" dirty="0" smtClean="0">
                <a:solidFill>
                  <a:srgbClr val="000000"/>
                </a:solidFill>
                <a:latin typeface="Verdana"/>
                <a:cs typeface="Verdana"/>
              </a:rPr>
              <a:t> – Een sociaal vrijetijdsbeleid?	</a:t>
            </a:r>
            <a:endParaRPr lang="nl-BE" sz="2400" dirty="0">
              <a:solidFill>
                <a:srgbClr val="000000"/>
              </a:solidFill>
              <a:latin typeface="Verdana"/>
              <a:cs typeface="Verdana"/>
            </a:endParaRPr>
          </a:p>
        </p:txBody>
      </p:sp>
      <p:sp>
        <p:nvSpPr>
          <p:cNvPr id="21" name="TextBox 20"/>
          <p:cNvSpPr txBox="1"/>
          <p:nvPr/>
        </p:nvSpPr>
        <p:spPr>
          <a:xfrm>
            <a:off x="213360" y="198024"/>
            <a:ext cx="3362960" cy="461665"/>
          </a:xfrm>
          <a:prstGeom prst="rect">
            <a:avLst/>
          </a:prstGeom>
          <a:noFill/>
        </p:spPr>
        <p:txBody>
          <a:bodyPr wrap="square" rtlCol="0">
            <a:spAutoFit/>
          </a:bodyPr>
          <a:lstStyle/>
          <a:p>
            <a:r>
              <a:rPr lang="nl-BE" sz="2400" b="1" dirty="0" smtClean="0">
                <a:latin typeface="Verdana"/>
                <a:cs typeface="Verdana"/>
              </a:rPr>
              <a:t>Inhoud </a:t>
            </a:r>
            <a:endParaRPr lang="nl-BE" sz="2000" b="1" dirty="0">
              <a:latin typeface="Verdana"/>
              <a:cs typeface="Verdana"/>
            </a:endParaRPr>
          </a:p>
        </p:txBody>
      </p:sp>
      <p:sp>
        <p:nvSpPr>
          <p:cNvPr id="23" name="Round Diagonal Corner Rectangle 22"/>
          <p:cNvSpPr/>
          <p:nvPr/>
        </p:nvSpPr>
        <p:spPr>
          <a:xfrm>
            <a:off x="5830736" y="818959"/>
            <a:ext cx="3038763" cy="2308873"/>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7" name="Right Triangle 26"/>
          <p:cNvSpPr/>
          <p:nvPr/>
        </p:nvSpPr>
        <p:spPr>
          <a:xfrm rot="5400000">
            <a:off x="5911906" y="3046662"/>
            <a:ext cx="455359" cy="617699"/>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8" name="TextBox 27"/>
          <p:cNvSpPr txBox="1"/>
          <p:nvPr/>
        </p:nvSpPr>
        <p:spPr>
          <a:xfrm>
            <a:off x="6056317" y="958729"/>
            <a:ext cx="2731903" cy="1200328"/>
          </a:xfrm>
          <a:prstGeom prst="rect">
            <a:avLst/>
          </a:prstGeom>
          <a:noFill/>
        </p:spPr>
        <p:txBody>
          <a:bodyPr wrap="square" rtlCol="0">
            <a:spAutoFit/>
          </a:bodyPr>
          <a:lstStyle/>
          <a:p>
            <a:r>
              <a:rPr lang="nl-BE" sz="2400" b="1" dirty="0" smtClean="0">
                <a:solidFill>
                  <a:srgbClr val="000000"/>
                </a:solidFill>
                <a:latin typeface="Verdana"/>
                <a:cs typeface="Verdana"/>
              </a:rPr>
              <a:t>2</a:t>
            </a:r>
            <a:r>
              <a:rPr lang="nl-BE" sz="2400" dirty="0" smtClean="0">
                <a:solidFill>
                  <a:srgbClr val="000000"/>
                </a:solidFill>
                <a:latin typeface="Verdana"/>
                <a:cs typeface="Verdana"/>
              </a:rPr>
              <a:t> – Integrale aanpak via MSB?</a:t>
            </a:r>
            <a:endParaRPr lang="nl-BE" sz="2400" dirty="0">
              <a:solidFill>
                <a:srgbClr val="000000"/>
              </a:solidFill>
              <a:latin typeface="Verdana"/>
              <a:cs typeface="Verdana"/>
            </a:endParaRPr>
          </a:p>
        </p:txBody>
      </p:sp>
      <p:sp>
        <p:nvSpPr>
          <p:cNvPr id="29" name="Round Diagonal Corner Rectangle 28"/>
          <p:cNvSpPr/>
          <p:nvPr/>
        </p:nvSpPr>
        <p:spPr>
          <a:xfrm>
            <a:off x="2444368" y="3808939"/>
            <a:ext cx="3038763" cy="2308873"/>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Right Triangle 29"/>
          <p:cNvSpPr/>
          <p:nvPr/>
        </p:nvSpPr>
        <p:spPr>
          <a:xfrm rot="5400000">
            <a:off x="2525538" y="6036642"/>
            <a:ext cx="455359" cy="617699"/>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1" name="TextBox 30"/>
          <p:cNvSpPr txBox="1"/>
          <p:nvPr/>
        </p:nvSpPr>
        <p:spPr>
          <a:xfrm>
            <a:off x="2669949" y="3948709"/>
            <a:ext cx="2731903" cy="1569660"/>
          </a:xfrm>
          <a:prstGeom prst="rect">
            <a:avLst/>
          </a:prstGeom>
          <a:noFill/>
        </p:spPr>
        <p:txBody>
          <a:bodyPr wrap="square" rtlCol="0">
            <a:spAutoFit/>
          </a:bodyPr>
          <a:lstStyle/>
          <a:p>
            <a:r>
              <a:rPr lang="nl-BE" sz="2400" b="1" dirty="0" smtClean="0">
                <a:solidFill>
                  <a:srgbClr val="000000"/>
                </a:solidFill>
                <a:latin typeface="Verdana"/>
                <a:cs typeface="Verdana"/>
              </a:rPr>
              <a:t>3</a:t>
            </a:r>
            <a:r>
              <a:rPr lang="nl-BE" sz="2400" dirty="0" smtClean="0">
                <a:solidFill>
                  <a:srgbClr val="000000"/>
                </a:solidFill>
                <a:latin typeface="Verdana"/>
                <a:cs typeface="Verdana"/>
              </a:rPr>
              <a:t> – Investeren in mensen, plekken en netwerken</a:t>
            </a:r>
            <a:endParaRPr lang="nl-BE" sz="2400" dirty="0">
              <a:solidFill>
                <a:srgbClr val="000000"/>
              </a:solidFill>
              <a:latin typeface="Verdana"/>
              <a:cs typeface="Verdana"/>
            </a:endParaRPr>
          </a:p>
        </p:txBody>
      </p:sp>
      <p:sp>
        <p:nvSpPr>
          <p:cNvPr id="32" name="Round Diagonal Corner Rectangle 31"/>
          <p:cNvSpPr/>
          <p:nvPr/>
        </p:nvSpPr>
        <p:spPr>
          <a:xfrm>
            <a:off x="5837628" y="3815809"/>
            <a:ext cx="3038763" cy="2308873"/>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3" name="Right Triangle 32"/>
          <p:cNvSpPr/>
          <p:nvPr/>
        </p:nvSpPr>
        <p:spPr>
          <a:xfrm rot="5400000">
            <a:off x="5918798" y="6043512"/>
            <a:ext cx="455359" cy="617699"/>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4" name="TextBox 33"/>
          <p:cNvSpPr txBox="1"/>
          <p:nvPr/>
        </p:nvSpPr>
        <p:spPr>
          <a:xfrm>
            <a:off x="6063209" y="3955579"/>
            <a:ext cx="2731903" cy="461665"/>
          </a:xfrm>
          <a:prstGeom prst="rect">
            <a:avLst/>
          </a:prstGeom>
          <a:noFill/>
        </p:spPr>
        <p:txBody>
          <a:bodyPr wrap="square" rtlCol="0">
            <a:spAutoFit/>
          </a:bodyPr>
          <a:lstStyle/>
          <a:p>
            <a:r>
              <a:rPr lang="nl-BE" sz="2400" b="1" dirty="0" smtClean="0">
                <a:solidFill>
                  <a:srgbClr val="000000"/>
                </a:solidFill>
                <a:latin typeface="Verdana"/>
                <a:cs typeface="Verdana"/>
              </a:rPr>
              <a:t>4</a:t>
            </a:r>
            <a:r>
              <a:rPr lang="nl-BE" sz="2400" dirty="0" smtClean="0">
                <a:solidFill>
                  <a:srgbClr val="000000"/>
                </a:solidFill>
                <a:latin typeface="Verdana"/>
                <a:cs typeface="Verdana"/>
              </a:rPr>
              <a:t> – Discussie</a:t>
            </a:r>
            <a:endParaRPr lang="nl-BE" sz="2400" dirty="0">
              <a:solidFill>
                <a:srgbClr val="000000"/>
              </a:solidFill>
              <a:latin typeface="Verdana"/>
              <a:cs typeface="Verdana"/>
            </a:endParaRPr>
          </a:p>
        </p:txBody>
      </p:sp>
      <p:pic>
        <p:nvPicPr>
          <p:cNvPr id="35" name="Picture 34" descr="LOGO-DEMOS-CIRKELOMTRE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77" y="5489241"/>
            <a:ext cx="1254038" cy="1270881"/>
          </a:xfrm>
          <a:prstGeom prst="rect">
            <a:avLst/>
          </a:prstGeom>
        </p:spPr>
      </p:pic>
    </p:spTree>
    <p:extLst>
      <p:ext uri="{BB962C8B-B14F-4D97-AF65-F5344CB8AC3E}">
        <p14:creationId xmlns:p14="http://schemas.microsoft.com/office/powerpoint/2010/main" val="34073878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Bottom-up initiatieven</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pic>
        <p:nvPicPr>
          <p:cNvPr id="8" name="Content Placeholder 7" descr="Schermafbeelding 2014-11-06 om 12.52.10.png"/>
          <p:cNvPicPr>
            <a:picLocks noGrp="1" noChangeAspect="1"/>
          </p:cNvPicPr>
          <p:nvPr>
            <p:ph idx="1"/>
          </p:nvPr>
        </p:nvPicPr>
        <p:blipFill>
          <a:blip r:embed="rId2">
            <a:extLst>
              <a:ext uri="{28A0092B-C50C-407E-A947-70E740481C1C}">
                <a14:useLocalDpi xmlns:a14="http://schemas.microsoft.com/office/drawing/2010/main" val="0"/>
              </a:ext>
            </a:extLst>
          </a:blip>
          <a:srcRect t="2278" b="2278"/>
          <a:stretch>
            <a:fillRect/>
          </a:stretch>
        </p:blipFill>
        <p:spPr>
          <a:xfrm>
            <a:off x="110156" y="1911374"/>
            <a:ext cx="8750300" cy="4111972"/>
          </a:xfrm>
        </p:spPr>
      </p:pic>
    </p:spTree>
    <p:extLst>
      <p:ext uri="{BB962C8B-B14F-4D97-AF65-F5344CB8AC3E}">
        <p14:creationId xmlns:p14="http://schemas.microsoft.com/office/powerpoint/2010/main" val="8211859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Bottom-up initiatieven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pic>
        <p:nvPicPr>
          <p:cNvPr id="4" name="Content Placeholder 3" descr="Schermafbeelding 2014-11-06 om 13.00.54.png"/>
          <p:cNvPicPr>
            <a:picLocks noGrp="1" noChangeAspect="1"/>
          </p:cNvPicPr>
          <p:nvPr>
            <p:ph idx="1"/>
          </p:nvPr>
        </p:nvPicPr>
        <p:blipFill>
          <a:blip r:embed="rId2">
            <a:extLst>
              <a:ext uri="{28A0092B-C50C-407E-A947-70E740481C1C}">
                <a14:useLocalDpi xmlns:a14="http://schemas.microsoft.com/office/drawing/2010/main" val="0"/>
              </a:ext>
            </a:extLst>
          </a:blip>
          <a:srcRect l="3577" r="3577"/>
          <a:stretch>
            <a:fillRect/>
          </a:stretch>
        </p:blipFill>
        <p:spPr>
          <a:xfrm>
            <a:off x="457200" y="1587625"/>
            <a:ext cx="8229600" cy="4525963"/>
          </a:xfrm>
        </p:spPr>
      </p:pic>
    </p:spTree>
    <p:extLst>
      <p:ext uri="{BB962C8B-B14F-4D97-AF65-F5344CB8AC3E}">
        <p14:creationId xmlns:p14="http://schemas.microsoft.com/office/powerpoint/2010/main" val="32859110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85000" lnSpcReduction="10000"/>
          </a:bodyPr>
          <a:lstStyle/>
          <a:p>
            <a:r>
              <a:rPr lang="nl-NL" sz="2400" b="1" dirty="0" smtClean="0"/>
              <a:t>Sociale innovatie</a:t>
            </a:r>
            <a:r>
              <a:rPr lang="nl-NL" sz="2400" dirty="0" smtClean="0"/>
              <a:t>: in </a:t>
            </a:r>
            <a:r>
              <a:rPr lang="nl-NL" sz="2400" dirty="0"/>
              <a:t>het Jaarboek 2012 Armoede en Sociale Uitsluiting wordt gepleit voor ‘sociale innovatie’ op het lokale niveau als een manier om sociale uitsluiting tegen te gaan. Sociale innovatie wordt hierbij ingevuld als “het vormen van nieuwe sociale relaties en samenwerkingen in functie van het bestrijden van sociale ongelijkheid”. </a:t>
            </a:r>
          </a:p>
          <a:p>
            <a:r>
              <a:rPr lang="nl-BE" sz="2400" dirty="0" smtClean="0"/>
              <a:t>Op stedelijk niveau groeit het besef dat de transitie naar een duurzame samenleving een structurele omslag vergt en moet steunen op </a:t>
            </a:r>
            <a:r>
              <a:rPr lang="nl-BE" sz="2400" b="1" dirty="0" smtClean="0"/>
              <a:t>brede coalities en nieuwe verbindingen tussen overheid, burgerinitiatief, sociale bewegingen, kennisinstellingen en bedrijfsleven</a:t>
            </a:r>
            <a:r>
              <a:rPr lang="nl-BE" sz="2400" dirty="0" smtClean="0"/>
              <a:t>. Filip De Rynck bouwt in het essay ‘De geest van Elinor’ verschenen in Lokaal hierop verder.</a:t>
            </a:r>
            <a:r>
              <a:rPr lang="en-GB" sz="2400" dirty="0"/>
              <a:t> </a:t>
            </a:r>
          </a:p>
          <a:p>
            <a:pPr marL="0" indent="0">
              <a:buNone/>
            </a:pPr>
            <a:endParaRPr lang="nl-NL" sz="2400" dirty="0" smtClean="0">
              <a:hlinkClick r:id="rId2"/>
            </a:endParaRPr>
          </a:p>
          <a:p>
            <a:pPr marL="0" lvl="0" indent="0">
              <a:buNone/>
            </a:pPr>
            <a:r>
              <a:rPr lang="nl-NL" sz="1900" dirty="0" smtClean="0">
                <a:hlinkClick r:id="rId2"/>
              </a:rPr>
              <a:t>http</a:t>
            </a:r>
            <a:r>
              <a:rPr lang="nl-NL" sz="1900" dirty="0">
                <a:hlinkClick r:id="rId2"/>
              </a:rPr>
              <a:t>://demos.be/kenniscentrum/artikel/de-geest-van-elinor-</a:t>
            </a:r>
            <a:r>
              <a:rPr lang="nl-NL" sz="1900" dirty="0" smtClean="0">
                <a:hlinkClick r:id="rId2"/>
              </a:rPr>
              <a:t>2014</a:t>
            </a:r>
            <a:endParaRPr lang="nl-NL" sz="1900" dirty="0"/>
          </a:p>
          <a:p>
            <a:pPr marL="0" lvl="0" indent="0">
              <a:buNone/>
            </a:pPr>
            <a:r>
              <a:rPr lang="nl-NL" sz="1900" dirty="0">
                <a:hlinkClick r:id="rId3"/>
              </a:rPr>
              <a:t>http://www.vvsg.be/opleidingen/Presentaties%20Trefdag%202014/17%20Sterke%20besturen%20hebben%20sterke%20burgerinitiatieven%20nodig,%20en%</a:t>
            </a:r>
            <a:r>
              <a:rPr lang="nl-NL" sz="1900" dirty="0" smtClean="0">
                <a:hlinkClick r:id="rId3"/>
              </a:rPr>
              <a:t>20omgekeerd.pdf</a:t>
            </a:r>
            <a:endParaRPr lang="nl-NL" sz="1900" dirty="0" smtClean="0"/>
          </a:p>
          <a:p>
            <a:pPr marL="0" lvl="0" indent="0">
              <a:buNone/>
            </a:pPr>
            <a:endParaRPr lang="nl-NL" sz="2400" dirty="0" smtClean="0"/>
          </a:p>
        </p:txBody>
      </p:sp>
      <p:sp>
        <p:nvSpPr>
          <p:cNvPr id="16" name="Title 1"/>
          <p:cNvSpPr>
            <a:spLocks noGrp="1"/>
          </p:cNvSpPr>
          <p:nvPr>
            <p:ph type="title"/>
          </p:nvPr>
        </p:nvSpPr>
        <p:spPr>
          <a:xfrm>
            <a:off x="2458720" y="274638"/>
            <a:ext cx="6228080" cy="919972"/>
          </a:xfrm>
        </p:spPr>
        <p:txBody>
          <a:bodyPr>
            <a:normAutofit fontScale="90000"/>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
        <p:nvSpPr>
          <p:cNvPr id="4" name="TextBox 3"/>
          <p:cNvSpPr txBox="1"/>
          <p:nvPr/>
        </p:nvSpPr>
        <p:spPr>
          <a:xfrm>
            <a:off x="3759444" y="528143"/>
            <a:ext cx="4326923" cy="584776"/>
          </a:xfrm>
          <a:prstGeom prst="rect">
            <a:avLst/>
          </a:prstGeom>
          <a:noFill/>
        </p:spPr>
        <p:txBody>
          <a:bodyPr wrap="square" rtlCol="0">
            <a:spAutoFit/>
          </a:bodyPr>
          <a:lstStyle/>
          <a:p>
            <a:r>
              <a:rPr lang="en-US" sz="3200" b="1" dirty="0" smtClean="0"/>
              <a:t>Bottom-up </a:t>
            </a:r>
            <a:r>
              <a:rPr lang="en-US" sz="3200" b="1" dirty="0" err="1" smtClean="0"/>
              <a:t>initiatieven</a:t>
            </a:r>
            <a:endParaRPr lang="en-US" sz="3200" b="1" dirty="0"/>
          </a:p>
        </p:txBody>
      </p:sp>
      <p:pic>
        <p:nvPicPr>
          <p:cNvPr id="5" name="Picture 4" descr="imgr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6" y="3124950"/>
            <a:ext cx="1913594" cy="2124938"/>
          </a:xfrm>
          <a:prstGeom prst="rect">
            <a:avLst/>
          </a:prstGeom>
        </p:spPr>
      </p:pic>
    </p:spTree>
    <p:extLst>
      <p:ext uri="{BB962C8B-B14F-4D97-AF65-F5344CB8AC3E}">
        <p14:creationId xmlns:p14="http://schemas.microsoft.com/office/powerpoint/2010/main" val="22613238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616167"/>
            <a:ext cx="6634480" cy="5973047"/>
          </a:xfrm>
        </p:spPr>
        <p:txBody>
          <a:bodyPr>
            <a:normAutofit lnSpcReduction="10000"/>
          </a:bodyPr>
          <a:lstStyle/>
          <a:p>
            <a:r>
              <a:rPr lang="nl-NL" sz="2400" b="1" dirty="0" smtClean="0"/>
              <a:t>Doe-democratie: potentieel van burgers moet meer kansen krijgen. </a:t>
            </a:r>
            <a:r>
              <a:rPr lang="nl-NL" sz="2400" dirty="0" smtClean="0"/>
              <a:t>Onderzoek: meer vrouwen, jongeren en een </a:t>
            </a:r>
            <a:r>
              <a:rPr lang="nl-NL" sz="2400" dirty="0" err="1" smtClean="0"/>
              <a:t>diverser</a:t>
            </a:r>
            <a:r>
              <a:rPr lang="nl-NL" sz="2400" dirty="0" smtClean="0"/>
              <a:t> publiek wordt aangesproken. Kanttekening: initiatiefnemers meestal uit de middenklasse, middenleeftijd en relatief gemengde wijken.</a:t>
            </a:r>
          </a:p>
          <a:p>
            <a:r>
              <a:rPr lang="nl-NL" sz="2400" i="1" dirty="0" smtClean="0"/>
              <a:t>“Een groeiende groep burgers is helemaal verstoken van basisrechten (de grondwet kunnen ze toch niet lezen) en wie moeten schrapen om aan voeding te geraken, heeft maar weinig boodschap aan stadslandbouw” (citaat </a:t>
            </a:r>
            <a:r>
              <a:rPr lang="nl-NL" sz="2400" i="1" dirty="0" err="1" smtClean="0"/>
              <a:t>Derynck</a:t>
            </a:r>
            <a:r>
              <a:rPr lang="nl-NL" sz="2400" i="1" dirty="0" smtClean="0"/>
              <a:t>)</a:t>
            </a:r>
          </a:p>
          <a:p>
            <a:r>
              <a:rPr lang="nl-NL" sz="2400" i="1" dirty="0" smtClean="0"/>
              <a:t>“Enthousiasme voor burgerinitiatieven zakt als burgers een leegstaand stadsgebouw kraken als protest tegen falend sociale huisvestingsbeleid of een kerk bezetten om illegalen te huisvesten.” (idem)</a:t>
            </a:r>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920906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616167"/>
            <a:ext cx="6634480" cy="5973047"/>
          </a:xfrm>
        </p:spPr>
        <p:txBody>
          <a:bodyPr>
            <a:normAutofit fontScale="25000" lnSpcReduction="20000"/>
          </a:bodyPr>
          <a:lstStyle/>
          <a:p>
            <a:r>
              <a:rPr lang="nl-NL" sz="9800" dirty="0" smtClean="0"/>
              <a:t>Raakt in een tijd van besparingen ook aan een ideologisch debat. </a:t>
            </a:r>
            <a:r>
              <a:rPr lang="nl-NL" sz="9800" dirty="0" err="1" smtClean="0"/>
              <a:t>Cfr</a:t>
            </a:r>
            <a:r>
              <a:rPr lang="nl-NL" sz="9800" dirty="0" smtClean="0"/>
              <a:t>; discussie in Nederland over de participatiemaatschappij. Wat zijn basisvoorzieningen waar overheid voor instaat?</a:t>
            </a:r>
          </a:p>
          <a:p>
            <a:r>
              <a:rPr lang="nl-NL" sz="9800" dirty="0" smtClean="0"/>
              <a:t>In de lokale praktijk: dunne grens middenveld/burger/overheid. Zoeken naar vruchtbare werkrelatie. </a:t>
            </a:r>
            <a:r>
              <a:rPr lang="nl-NL" sz="9800" i="1" dirty="0" smtClean="0"/>
              <a:t>“De overheid moet kaders tekenen, gelijke rechten en gelijke plichten veel actiever dan nu bewaken, maar ze moet burgers de invulling en inhoud onderling laten vormgeven en vastleggen.”</a:t>
            </a:r>
          </a:p>
          <a:p>
            <a:r>
              <a:rPr lang="nl-NL" sz="9800" i="1" dirty="0"/>
              <a:t>Zie ook: </a:t>
            </a:r>
            <a:r>
              <a:rPr lang="nl-NL" sz="9800" i="1" dirty="0">
                <a:hlinkClick r:id="rId2"/>
              </a:rPr>
              <a:t>http://www.kenniscentrumvlaamsesteden.be/overhetkenniscentrum/Documents/Jaarverslag2013/</a:t>
            </a:r>
            <a:r>
              <a:rPr lang="nl-NL" sz="9800" i="1" dirty="0" smtClean="0">
                <a:hlinkClick r:id="rId2"/>
              </a:rPr>
              <a:t>Eindrapport.coalities.pdf</a:t>
            </a:r>
            <a:endParaRPr lang="nl-NL" sz="9800" i="1" dirty="0" smtClean="0"/>
          </a:p>
          <a:p>
            <a:r>
              <a:rPr lang="nl-NL" sz="9800" dirty="0" smtClean="0"/>
              <a:t>Burgerinitiatieven moeten zich aanpassen aan het systeem en verliezen daarom soms hun kracht en vitaliteit.</a:t>
            </a:r>
            <a:r>
              <a:rPr lang="nl-NL" sz="9800" dirty="0"/>
              <a:t> </a:t>
            </a:r>
            <a:endParaRPr lang="nl-NL" sz="9800" dirty="0" smtClean="0"/>
          </a:p>
          <a:p>
            <a:endParaRPr lang="nl-NL" sz="2400"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97258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616167"/>
            <a:ext cx="6634480" cy="5973047"/>
          </a:xfrm>
        </p:spPr>
        <p:txBody>
          <a:bodyPr>
            <a:normAutofit fontScale="47500" lnSpcReduction="20000"/>
          </a:bodyPr>
          <a:lstStyle/>
          <a:p>
            <a:pPr marL="0" indent="0">
              <a:buNone/>
            </a:pPr>
            <a:r>
              <a:rPr lang="nl-NL" sz="5000" b="1" dirty="0" smtClean="0"/>
              <a:t>Buitenbenen: relatie lokale overheid met middenveld </a:t>
            </a:r>
          </a:p>
          <a:p>
            <a:r>
              <a:rPr lang="nl-NL" sz="5100" b="1" dirty="0" smtClean="0"/>
              <a:t>Middenveld: schrik voor </a:t>
            </a:r>
            <a:r>
              <a:rPr lang="nl-NL" sz="5100" b="1" dirty="0" err="1" smtClean="0"/>
              <a:t>instrumentalisering</a:t>
            </a:r>
            <a:r>
              <a:rPr lang="nl-NL" sz="5100" dirty="0" smtClean="0"/>
              <a:t>, opbouwen </a:t>
            </a:r>
            <a:r>
              <a:rPr lang="nl-NL" sz="5100" dirty="0"/>
              <a:t>van langlopende, duurzame relaties met kansengroepen onder druk te staan van marktwerking en een </a:t>
            </a:r>
            <a:r>
              <a:rPr lang="nl-NL" sz="5100" b="1" dirty="0"/>
              <a:t>kortstondige product- en </a:t>
            </a:r>
            <a:r>
              <a:rPr lang="nl-NL" sz="5100" b="1" dirty="0" smtClean="0"/>
              <a:t>projectlogica.</a:t>
            </a:r>
            <a:endParaRPr lang="en-GB" sz="5100" b="1" dirty="0"/>
          </a:p>
          <a:p>
            <a:r>
              <a:rPr lang="en-GB" sz="5100" b="1" dirty="0" smtClean="0"/>
              <a:t>V</a:t>
            </a:r>
            <a:r>
              <a:rPr lang="nl-NL" sz="5100" b="1" dirty="0" err="1" smtClean="0"/>
              <a:t>ertrouwen</a:t>
            </a:r>
            <a:r>
              <a:rPr lang="nl-NL" sz="5100" b="1" dirty="0" smtClean="0"/>
              <a:t> </a:t>
            </a:r>
            <a:r>
              <a:rPr lang="nl-NL" sz="5100" b="1" dirty="0"/>
              <a:t>hebben in de expertise van organisaties staat niet haaks op ‘meten’</a:t>
            </a:r>
            <a:r>
              <a:rPr lang="nl-NL" sz="5100" dirty="0"/>
              <a:t>. Vraag is wel hoe dit meten wordt ingevuld. Worden er van bovenaf strikt na te leven indicatoren opgelegd? Of wordt er in samenspraak met organisaties gekozen voor een realistisch groeipad met naast kwantitatieve ook kwalitatieve indicatoren</a:t>
            </a:r>
            <a:r>
              <a:rPr lang="nl-NL" sz="5100" dirty="0" smtClean="0"/>
              <a:t>?</a:t>
            </a:r>
          </a:p>
          <a:p>
            <a:r>
              <a:rPr lang="nl-NL" sz="5100" dirty="0" smtClean="0"/>
              <a:t>Bijna even belangrijk als de materiële of financiële steun van bottom-up initiatieven is de </a:t>
            </a:r>
            <a:r>
              <a:rPr lang="nl-NL" sz="5100" b="1" dirty="0" smtClean="0"/>
              <a:t>morele steun van de vrijetijdsdiensten</a:t>
            </a:r>
            <a:r>
              <a:rPr lang="nl-NL" sz="5100" dirty="0" smtClean="0"/>
              <a:t>. </a:t>
            </a:r>
            <a:endParaRPr lang="en-GB" sz="5100" dirty="0" smtClean="0"/>
          </a:p>
          <a:p>
            <a:endParaRPr lang="nl-NL" sz="5100" dirty="0" smtClean="0"/>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231474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968262"/>
            <a:ext cx="6634480" cy="5595802"/>
          </a:xfrm>
        </p:spPr>
        <p:txBody>
          <a:bodyPr>
            <a:noAutofit/>
          </a:bodyPr>
          <a:lstStyle/>
          <a:p>
            <a:pPr lvl="0"/>
            <a:r>
              <a:rPr lang="nl-NL" sz="2400" dirty="0"/>
              <a:t>Elke gemeente beschikt over openbare of </a:t>
            </a:r>
            <a:r>
              <a:rPr lang="nl-NL" sz="2400" dirty="0" err="1"/>
              <a:t>semi-openbare</a:t>
            </a:r>
            <a:r>
              <a:rPr lang="nl-NL" sz="2400" dirty="0"/>
              <a:t> plekken waar mensen met diverse achtergronden elkaar spontaan kunnen ontmoeten</a:t>
            </a:r>
            <a:r>
              <a:rPr lang="nl-NL" sz="2400" b="1" dirty="0"/>
              <a:t>. </a:t>
            </a:r>
            <a:r>
              <a:rPr lang="nl-NL" sz="2400" b="1" dirty="0" smtClean="0"/>
              <a:t> </a:t>
            </a:r>
            <a:r>
              <a:rPr lang="nl-NL" sz="2400" b="1" dirty="0" err="1" smtClean="0"/>
              <a:t>Bonding</a:t>
            </a:r>
            <a:r>
              <a:rPr lang="nl-NL" sz="2400" b="1" dirty="0" smtClean="0"/>
              <a:t>, </a:t>
            </a:r>
            <a:r>
              <a:rPr lang="nl-NL" sz="2400" b="1" dirty="0" err="1" smtClean="0"/>
              <a:t>bridging</a:t>
            </a:r>
            <a:r>
              <a:rPr lang="nl-NL" sz="2400" b="1" dirty="0" smtClean="0"/>
              <a:t>.</a:t>
            </a:r>
          </a:p>
          <a:p>
            <a:pPr lvl="0"/>
            <a:r>
              <a:rPr lang="nl-NL" sz="2400" dirty="0" smtClean="0"/>
              <a:t>De </a:t>
            </a:r>
            <a:r>
              <a:rPr lang="nl-NL" sz="2400" dirty="0"/>
              <a:t>daadwerkelijke participatie rondom of vanuit een plek zorgt ervoor dat mensen sociaal, cultureel en politiek groeien. Net omdat participatie zo tastbaar dichtbij is, kunnen ook mensen uit moeilijk bereikbare doelgroepen benaderd worden. </a:t>
            </a:r>
            <a:endParaRPr lang="nl-NL" sz="2400" dirty="0" smtClean="0"/>
          </a:p>
          <a:p>
            <a:pPr lvl="0"/>
            <a:r>
              <a:rPr lang="nl-NL" sz="2400" dirty="0" smtClean="0"/>
              <a:t>Er </a:t>
            </a:r>
            <a:r>
              <a:rPr lang="nl-NL" sz="2400" dirty="0"/>
              <a:t>is de </a:t>
            </a:r>
            <a:r>
              <a:rPr lang="nl-NL" sz="2400" b="1" dirty="0"/>
              <a:t>openbare ruimte zelf </a:t>
            </a:r>
            <a:r>
              <a:rPr lang="nl-NL" sz="2400" dirty="0"/>
              <a:t>die onverwachte mogelijkheden biedt, zoals het </a:t>
            </a:r>
            <a:r>
              <a:rPr lang="nl-NL" sz="2400" dirty="0" err="1"/>
              <a:t>post-industriële</a:t>
            </a:r>
            <a:r>
              <a:rPr lang="nl-NL" sz="2400" dirty="0"/>
              <a:t> landschap in Vorst dat uitnodigt tot creativiteit en experiment en zo ook kwetsbare buurten tot leven kan brengen. </a:t>
            </a:r>
            <a:endParaRPr lang="nl-NL" sz="2400" dirty="0" smtClean="0"/>
          </a:p>
        </p:txBody>
      </p:sp>
      <p:sp>
        <p:nvSpPr>
          <p:cNvPr id="16" name="Title 1"/>
          <p:cNvSpPr>
            <a:spLocks noGrp="1"/>
          </p:cNvSpPr>
          <p:nvPr>
            <p:ph type="title"/>
          </p:nvPr>
        </p:nvSpPr>
        <p:spPr>
          <a:xfrm>
            <a:off x="2458720" y="274638"/>
            <a:ext cx="6228080" cy="919972"/>
          </a:xfrm>
        </p:spPr>
        <p:txBody>
          <a:bodyPr>
            <a:normAutofit/>
          </a:bodyPr>
          <a:lstStyle/>
          <a:p>
            <a:pPr algn="l"/>
            <a:r>
              <a:rPr lang="nl-NL" sz="3200" b="1" dirty="0" smtClean="0"/>
              <a:t>Plekken</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337020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a:bodyPr>
          <a:lstStyle/>
          <a:p>
            <a:pPr lvl="0"/>
            <a:r>
              <a:rPr lang="nl-NL" sz="2400" dirty="0"/>
              <a:t>Er zijn de </a:t>
            </a:r>
            <a:r>
              <a:rPr lang="nl-NL" sz="2400" b="1" dirty="0"/>
              <a:t>publieke gebouwen</a:t>
            </a:r>
            <a:r>
              <a:rPr lang="nl-NL" sz="2400" dirty="0"/>
              <a:t>, zoals een bibliotheek in een wijk van Elsene die haar deuren opengooit en zo de buurtbewoners vertrouwd maakt met een boekenwereld. </a:t>
            </a:r>
          </a:p>
          <a:p>
            <a:pPr lvl="0"/>
            <a:r>
              <a:rPr lang="nl-NL" sz="2400" dirty="0"/>
              <a:t>Er zijn </a:t>
            </a:r>
            <a:r>
              <a:rPr lang="nl-NL" sz="2400" b="1" dirty="0"/>
              <a:t>geëngageerde inwoners </a:t>
            </a:r>
            <a:r>
              <a:rPr lang="nl-NL" sz="2400" dirty="0"/>
              <a:t>zoals de Buren van de Abdij in Gent, die zich nauw verbonden weten met hun buurt en de oude Sint-</a:t>
            </a:r>
            <a:r>
              <a:rPr lang="nl-NL" sz="2400" dirty="0" err="1"/>
              <a:t>Baafssite</a:t>
            </a:r>
            <a:r>
              <a:rPr lang="nl-NL" sz="2400" dirty="0"/>
              <a:t>, en die ruimte ook zelf gaan invullen. </a:t>
            </a:r>
          </a:p>
          <a:p>
            <a:pPr lvl="0"/>
            <a:r>
              <a:rPr lang="nl-NL" sz="2400" dirty="0"/>
              <a:t>H30 in Mechelen is </a:t>
            </a:r>
            <a:r>
              <a:rPr lang="nl-NL" sz="2400" b="1" dirty="0"/>
              <a:t>een werkplek </a:t>
            </a:r>
            <a:r>
              <a:rPr lang="nl-NL" sz="2400" dirty="0"/>
              <a:t>voor jongeren met goesting in cultuur of met artistieke ambities</a:t>
            </a:r>
            <a:r>
              <a:rPr lang="nl-NL" sz="2400" i="1" dirty="0"/>
              <a:t>. </a:t>
            </a:r>
            <a:endParaRPr lang="nl-NL" sz="2400" dirty="0"/>
          </a:p>
          <a:p>
            <a:pPr lvl="0"/>
            <a:endParaRPr lang="nl-NL" sz="2400" dirty="0" smtClean="0"/>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371104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85000" lnSpcReduction="20000"/>
          </a:bodyPr>
          <a:lstStyle/>
          <a:p>
            <a:r>
              <a:rPr lang="nl-NL" sz="2400" dirty="0"/>
              <a:t> </a:t>
            </a:r>
            <a:endParaRPr lang="en-GB" sz="2400" dirty="0"/>
          </a:p>
          <a:p>
            <a:pPr lvl="0"/>
            <a:r>
              <a:rPr lang="nl-NL" sz="2400" dirty="0"/>
              <a:t>een plaats een ‘plek’ laten worden voor inwoners of jongeren vooronderstelt een </a:t>
            </a:r>
            <a:r>
              <a:rPr lang="nl-NL" sz="2400" b="1" dirty="0"/>
              <a:t>lokale overheid die niet alles in regels wil vastleggen/ flexibel omgaan met regels</a:t>
            </a:r>
            <a:r>
              <a:rPr lang="nl-NL" sz="2400" dirty="0"/>
              <a:t>. </a:t>
            </a:r>
            <a:endParaRPr lang="en-GB" sz="2400" dirty="0"/>
          </a:p>
          <a:p>
            <a:pPr lvl="0"/>
            <a:r>
              <a:rPr lang="nl-NL" sz="2400" b="1" dirty="0"/>
              <a:t>kort op de bal te kunnen spelen </a:t>
            </a:r>
            <a:r>
              <a:rPr lang="nl-NL" sz="2400" dirty="0"/>
              <a:t>en snel te kunnen ingaan op vragen en noden van bijvoorbeeld jongeren. </a:t>
            </a:r>
            <a:endParaRPr lang="en-GB" sz="2400" dirty="0"/>
          </a:p>
          <a:p>
            <a:pPr lvl="0"/>
            <a:r>
              <a:rPr lang="nl-NL" sz="2400" dirty="0"/>
              <a:t>het vraagt ook om </a:t>
            </a:r>
            <a:r>
              <a:rPr lang="nl-NL" sz="2400" b="1" dirty="0"/>
              <a:t>ambtenaren die zich ten </a:t>
            </a:r>
            <a:r>
              <a:rPr lang="nl-NL" sz="2400" b="1" dirty="0" err="1"/>
              <a:t>dienste</a:t>
            </a:r>
            <a:r>
              <a:rPr lang="nl-NL" sz="2400" b="1" dirty="0"/>
              <a:t> stellen van initiatieven van onderuit en medewerkers die sociaal vaardig genoeg zijn </a:t>
            </a:r>
            <a:r>
              <a:rPr lang="nl-NL" sz="2400" dirty="0"/>
              <a:t>om te kunnen omgaan met diverse leefwerelden. Vorst: denkoefening lokaal cultuurbereid rond gericht </a:t>
            </a:r>
            <a:r>
              <a:rPr lang="nl-NL" sz="2400" dirty="0" smtClean="0"/>
              <a:t>ondersteunen</a:t>
            </a:r>
            <a:r>
              <a:rPr lang="nl-NL" sz="2400" dirty="0"/>
              <a:t>.</a:t>
            </a:r>
            <a:endParaRPr lang="en-GB" sz="2400" dirty="0"/>
          </a:p>
          <a:p>
            <a:pPr lvl="0"/>
            <a:r>
              <a:rPr lang="nl-NL" sz="2400" b="1" dirty="0"/>
              <a:t>uit je kot komen </a:t>
            </a:r>
            <a:r>
              <a:rPr lang="nl-NL" sz="2400" dirty="0"/>
              <a:t>in de wijk wérkt (bib in Elsene gaan daadwerkelijk van deur tot deur)</a:t>
            </a:r>
            <a:endParaRPr lang="en-GB" sz="2400" dirty="0"/>
          </a:p>
          <a:p>
            <a:pPr lvl="0"/>
            <a:r>
              <a:rPr lang="nl-NL" sz="2400" b="1" dirty="0"/>
              <a:t>een wijk mag geen reservaat worden</a:t>
            </a:r>
            <a:r>
              <a:rPr lang="nl-NL" sz="2400" dirty="0"/>
              <a:t>, er kan beter expliciet aandacht zijn voor uitwisselingen, netwerkactiviteiten en samenwerkingen buiten de wijk. </a:t>
            </a:r>
            <a:endParaRPr lang="en-GB" sz="2400" dirty="0"/>
          </a:p>
          <a:p>
            <a:pPr lvl="0"/>
            <a:r>
              <a:rPr lang="nl-NL" sz="2400" b="1" dirty="0" smtClean="0"/>
              <a:t>sociale </a:t>
            </a:r>
            <a:r>
              <a:rPr lang="nl-NL" sz="2400" b="1" dirty="0"/>
              <a:t>mix en </a:t>
            </a:r>
            <a:r>
              <a:rPr lang="nl-NL" sz="2400" b="1" dirty="0" err="1"/>
              <a:t>doelgroepspecifiek</a:t>
            </a:r>
            <a:r>
              <a:rPr lang="nl-NL" sz="2400" b="1" dirty="0"/>
              <a:t> werken perfect gecombineerd kunnen worden op dezelfde plek, </a:t>
            </a:r>
            <a:r>
              <a:rPr lang="nl-NL" sz="2400" dirty="0"/>
              <a:t>afhankelijk van de context, de doelstellingen of de aard van een project.</a:t>
            </a:r>
            <a:r>
              <a:rPr lang="en-GB" sz="2400" dirty="0"/>
              <a:t> </a:t>
            </a:r>
            <a:endParaRPr lang="nl-NL" sz="2400"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BE" sz="3200" b="1" dirty="0" smtClean="0">
                <a:solidFill>
                  <a:srgbClr val="000000"/>
                </a:solidFill>
                <a:latin typeface="Verdana"/>
                <a:cs typeface="Verdana"/>
              </a:rPr>
              <a:t>Handleiding uit de praktijken</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953545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458720" y="274638"/>
            <a:ext cx="6228080" cy="706199"/>
          </a:xfrm>
        </p:spPr>
        <p:txBody>
          <a:bodyPr>
            <a:normAutofit fontScale="90000"/>
          </a:bodyPr>
          <a:lstStyle/>
          <a:p>
            <a:pPr algn="l"/>
            <a:r>
              <a:rPr lang="nl-NL" sz="3200" b="1" dirty="0" smtClean="0"/>
              <a:t/>
            </a:r>
            <a:br>
              <a:rPr lang="nl-NL" sz="3200" b="1" dirty="0" smtClean="0"/>
            </a:br>
            <a:r>
              <a:rPr lang="nl-NL" sz="3200" b="1" dirty="0" smtClean="0"/>
              <a:t>Netwerken/netwerkmakelaars</a:t>
            </a:r>
            <a:br>
              <a:rPr lang="nl-NL" sz="3200" b="1" dirty="0" smtClean="0"/>
            </a:br>
            <a:endParaRPr lang="nl-BE" sz="40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pic>
        <p:nvPicPr>
          <p:cNvPr id="7" name="Content Placeholder 6" descr="Schermafbeelding 2014-11-06 om 15.03.07.png"/>
          <p:cNvPicPr>
            <a:picLocks noGrp="1" noChangeAspect="1"/>
          </p:cNvPicPr>
          <p:nvPr>
            <p:ph idx="1"/>
          </p:nvPr>
        </p:nvPicPr>
        <p:blipFill>
          <a:blip r:embed="rId2">
            <a:extLst>
              <a:ext uri="{28A0092B-C50C-407E-A947-70E740481C1C}">
                <a14:useLocalDpi xmlns:a14="http://schemas.microsoft.com/office/drawing/2010/main" val="0"/>
              </a:ext>
            </a:extLst>
          </a:blip>
          <a:srcRect l="1367" r="1367"/>
          <a:stretch>
            <a:fillRect/>
          </a:stretch>
        </p:blipFill>
        <p:spPr>
          <a:xfrm>
            <a:off x="504947" y="1480483"/>
            <a:ext cx="8229600" cy="4525963"/>
          </a:xfrm>
        </p:spPr>
      </p:pic>
    </p:spTree>
    <p:extLst>
      <p:ext uri="{BB962C8B-B14F-4D97-AF65-F5344CB8AC3E}">
        <p14:creationId xmlns:p14="http://schemas.microsoft.com/office/powerpoint/2010/main" val="1998677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6948" y="1221688"/>
            <a:ext cx="6767293" cy="5392676"/>
          </a:xfrm>
        </p:spPr>
        <p:txBody>
          <a:bodyPr>
            <a:noAutofit/>
          </a:bodyPr>
          <a:lstStyle/>
          <a:p>
            <a:pPr lvl="0"/>
            <a:r>
              <a:rPr lang="nl-NL" sz="2400" dirty="0"/>
              <a:t>Zowel in jeugdwerk, sport als cultuur is er – door de jaren heen – een populair en kwalitatief sterk aanbod gegroeid, vaak geïnitieerd en ondersteund vanuit gemeentelijke vrijetijdsdiensten. </a:t>
            </a:r>
            <a:r>
              <a:rPr lang="nl-NL" sz="2400" dirty="0" smtClean="0"/>
              <a:t>Aanbod </a:t>
            </a:r>
            <a:r>
              <a:rPr lang="nl-NL" sz="2400" dirty="0"/>
              <a:t>is snel gevuld, dus geen vuiltje aan de lucht?</a:t>
            </a:r>
            <a:endParaRPr lang="en-GB" sz="2400" dirty="0"/>
          </a:p>
          <a:p>
            <a:pPr lvl="0"/>
            <a:r>
              <a:rPr lang="nl-NL" sz="2400" i="1" dirty="0"/>
              <a:t>“Niet elk kind moet naar de jeugdbeweging, niet iedereen moet naar het cultuurcentrum of de  sportclub. Maar het recht om niet te participeren klinkt wel hol als je je gading niet kan vinden in het ruime sport-, cultuur- of jeugdwerkaanbod. Dat is vaak het geval bij kansengroepen: dat ze zich absoluut niet herkennen in het aanbod. En dat is een probleem.” </a:t>
            </a:r>
            <a:r>
              <a:rPr lang="nl-NL" sz="2400" dirty="0"/>
              <a:t>(Citaat uit Buitenbenen)</a:t>
            </a:r>
            <a:endParaRPr lang="en-GB" sz="2400" dirty="0"/>
          </a:p>
          <a:p>
            <a:endParaRPr lang="nl-BE" sz="2400"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BE" sz="3200" b="1" dirty="0" smtClean="0">
                <a:solidFill>
                  <a:srgbClr val="000000"/>
                </a:solidFill>
                <a:latin typeface="Verdana"/>
                <a:cs typeface="Verdana"/>
              </a:rPr>
              <a:t>Uitgangspunten</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smtClean="0">
                <a:solidFill>
                  <a:srgbClr val="000000"/>
                </a:solidFill>
                <a:latin typeface="Verdana"/>
                <a:cs typeface="Verdana"/>
              </a:rPr>
              <a:t>1</a:t>
            </a:r>
            <a:r>
              <a:rPr lang="nl-BE" sz="1600" dirty="0" smtClean="0">
                <a:solidFill>
                  <a:srgbClr val="000000"/>
                </a:solidFill>
                <a:latin typeface="Verdana"/>
                <a:cs typeface="Verdana"/>
              </a:rPr>
              <a:t> – Een sociaal vrijetijds-beleid?</a:t>
            </a:r>
            <a:endParaRPr lang="nl-BE" sz="1600" dirty="0">
              <a:solidFill>
                <a:srgbClr val="000000"/>
              </a:solidFill>
              <a:latin typeface="Verdana"/>
              <a:cs typeface="Verdana"/>
            </a:endParaRPr>
          </a:p>
        </p:txBody>
      </p:sp>
    </p:spTree>
    <p:extLst>
      <p:ext uri="{BB962C8B-B14F-4D97-AF65-F5344CB8AC3E}">
        <p14:creationId xmlns:p14="http://schemas.microsoft.com/office/powerpoint/2010/main" val="30924868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2458720" y="274638"/>
            <a:ext cx="6228080" cy="1143000"/>
          </a:xfrm>
        </p:spPr>
        <p:txBody>
          <a:bodyPr>
            <a:normAutofit/>
          </a:bodyPr>
          <a:lstStyle/>
          <a:p>
            <a:pPr algn="l"/>
            <a:r>
              <a:rPr lang="nl-NL" sz="3200" b="1" dirty="0" smtClean="0"/>
              <a:t/>
            </a:r>
            <a:br>
              <a:rPr lang="nl-NL" sz="3200" b="1"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323439"/>
          </a:xfrm>
          <a:prstGeom prst="rect">
            <a:avLst/>
          </a:prstGeom>
          <a:noFill/>
        </p:spPr>
        <p:txBody>
          <a:bodyPr wrap="square" rtlCol="0">
            <a:spAutoFit/>
          </a:bodyPr>
          <a:lstStyle/>
          <a:p>
            <a:r>
              <a:rPr lang="nl-BE" sz="1600" b="1" dirty="0">
                <a:solidFill>
                  <a:srgbClr val="000000"/>
                </a:solidFill>
                <a:latin typeface="Verdana"/>
                <a:cs typeface="Verdana"/>
              </a:rPr>
              <a:t>3</a:t>
            </a:r>
            <a:r>
              <a:rPr lang="nl-BE" sz="1600" dirty="0" smtClean="0">
                <a:solidFill>
                  <a:srgbClr val="000000"/>
                </a:solidFill>
                <a:latin typeface="Verdana"/>
                <a:cs typeface="Verdana"/>
              </a:rPr>
              <a:t> – Investeren in mensen, plekken en netwerken</a:t>
            </a:r>
            <a:endParaRPr lang="nl-BE" sz="1600" dirty="0">
              <a:solidFill>
                <a:srgbClr val="000000"/>
              </a:solidFill>
              <a:latin typeface="Verdana"/>
              <a:cs typeface="Verdana"/>
            </a:endParaRPr>
          </a:p>
        </p:txBody>
      </p:sp>
      <p:sp>
        <p:nvSpPr>
          <p:cNvPr id="2" name="TextBox 1"/>
          <p:cNvSpPr txBox="1"/>
          <p:nvPr/>
        </p:nvSpPr>
        <p:spPr>
          <a:xfrm>
            <a:off x="1005871" y="3030535"/>
            <a:ext cx="184666" cy="369332"/>
          </a:xfrm>
          <a:prstGeom prst="rect">
            <a:avLst/>
          </a:prstGeom>
          <a:noFill/>
        </p:spPr>
        <p:txBody>
          <a:bodyPr wrap="none" rtlCol="0">
            <a:spAutoFit/>
          </a:bodyPr>
          <a:lstStyle/>
          <a:p>
            <a:endParaRPr lang="en-US"/>
          </a:p>
        </p:txBody>
      </p:sp>
      <p:pic>
        <p:nvPicPr>
          <p:cNvPr id="9" name="Content Placeholder 8" descr="Schermafbeelding 2014-11-06 om 15.07.22.png"/>
          <p:cNvPicPr>
            <a:picLocks noGrp="1" noChangeAspect="1"/>
          </p:cNvPicPr>
          <p:nvPr>
            <p:ph idx="1"/>
          </p:nvPr>
        </p:nvPicPr>
        <p:blipFill>
          <a:blip r:embed="rId2">
            <a:extLst>
              <a:ext uri="{28A0092B-C50C-407E-A947-70E740481C1C}">
                <a14:useLocalDpi xmlns:a14="http://schemas.microsoft.com/office/drawing/2010/main" val="0"/>
              </a:ext>
            </a:extLst>
          </a:blip>
          <a:srcRect t="5249" b="5249"/>
          <a:stretch>
            <a:fillRect/>
          </a:stretch>
        </p:blipFill>
        <p:spPr>
          <a:xfrm>
            <a:off x="457200" y="1600200"/>
            <a:ext cx="8229600" cy="5026025"/>
          </a:xfrm>
        </p:spPr>
      </p:pic>
    </p:spTree>
    <p:extLst>
      <p:ext uri="{BB962C8B-B14F-4D97-AF65-F5344CB8AC3E}">
        <p14:creationId xmlns:p14="http://schemas.microsoft.com/office/powerpoint/2010/main" val="761404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7582" y="-13231"/>
            <a:ext cx="9483122" cy="6945647"/>
          </a:xfrm>
          <a:prstGeom prst="rect">
            <a:avLst/>
          </a:prstGeom>
          <a:solidFill>
            <a:schemeClr val="bg1">
              <a:alpha val="64000"/>
            </a:schemeClr>
          </a:solidFill>
        </p:spPr>
      </p:pic>
      <p:sp>
        <p:nvSpPr>
          <p:cNvPr id="6" name="Rectangle 5"/>
          <p:cNvSpPr/>
          <p:nvPr/>
        </p:nvSpPr>
        <p:spPr>
          <a:xfrm>
            <a:off x="5338281" y="4069521"/>
            <a:ext cx="3627662" cy="2083159"/>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8" name="Right Triangle 7"/>
          <p:cNvSpPr/>
          <p:nvPr/>
        </p:nvSpPr>
        <p:spPr>
          <a:xfrm rot="5400000">
            <a:off x="5373777" y="4010638"/>
            <a:ext cx="357325" cy="475094"/>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0" name="Rectangle 9"/>
          <p:cNvSpPr/>
          <p:nvPr/>
        </p:nvSpPr>
        <p:spPr>
          <a:xfrm>
            <a:off x="5697125" y="5060073"/>
            <a:ext cx="3223355" cy="1177245"/>
          </a:xfrm>
          <a:prstGeom prst="rect">
            <a:avLst/>
          </a:prstGeom>
        </p:spPr>
        <p:txBody>
          <a:bodyPr wrap="square">
            <a:spAutoFit/>
          </a:bodyPr>
          <a:lstStyle/>
          <a:p>
            <a:r>
              <a:rPr lang="nl-BE" b="1" dirty="0" smtClean="0">
                <a:solidFill>
                  <a:srgbClr val="000000"/>
                </a:solidFill>
                <a:latin typeface="Verdana"/>
                <a:cs typeface="Verdana"/>
              </a:rPr>
              <a:t>Inge Van de Walle </a:t>
            </a:r>
          </a:p>
          <a:p>
            <a:r>
              <a:rPr lang="nl-BE" sz="1050" dirty="0" smtClean="0">
                <a:latin typeface="Verdana"/>
                <a:cs typeface="Verdana"/>
              </a:rPr>
              <a:t>Stafmedewerker Lokale netwerken en Armoede</a:t>
            </a:r>
          </a:p>
          <a:p>
            <a:r>
              <a:rPr lang="nl-BE" sz="1050" dirty="0" smtClean="0">
                <a:latin typeface="Verdana"/>
                <a:cs typeface="Verdana"/>
              </a:rPr>
              <a:t>inge.vandewalle@demos.be</a:t>
            </a:r>
          </a:p>
          <a:p>
            <a:r>
              <a:rPr lang="nl-BE" sz="1050" dirty="0" smtClean="0">
                <a:latin typeface="Verdana"/>
                <a:cs typeface="Verdana"/>
              </a:rPr>
              <a:t>t. 02 204 07 06</a:t>
            </a:r>
            <a:br>
              <a:rPr lang="nl-BE" sz="1050" dirty="0" smtClean="0">
                <a:latin typeface="Verdana"/>
                <a:cs typeface="Verdana"/>
              </a:rPr>
            </a:br>
            <a:r>
              <a:rPr lang="nl-BE" sz="1050" dirty="0" smtClean="0">
                <a:latin typeface="Verdana"/>
                <a:cs typeface="Verdana"/>
              </a:rPr>
              <a:t>m. 0474 64 97 52</a:t>
            </a:r>
          </a:p>
        </p:txBody>
      </p:sp>
      <p:pic>
        <p:nvPicPr>
          <p:cNvPr id="2" name="Picture 1" descr="LOGO-DEMOS-CIRKELOMTRE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64" y="1336210"/>
            <a:ext cx="4752637" cy="4816470"/>
          </a:xfrm>
          <a:prstGeom prst="rect">
            <a:avLst/>
          </a:prstGeom>
        </p:spPr>
      </p:pic>
    </p:spTree>
    <p:extLst>
      <p:ext uri="{BB962C8B-B14F-4D97-AF65-F5344CB8AC3E}">
        <p14:creationId xmlns:p14="http://schemas.microsoft.com/office/powerpoint/2010/main" val="20046082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720" y="1417638"/>
            <a:ext cx="6228080" cy="5171575"/>
          </a:xfrm>
        </p:spPr>
        <p:txBody>
          <a:bodyPr>
            <a:normAutofit/>
          </a:bodyPr>
          <a:lstStyle/>
          <a:p>
            <a:pPr lvl="1"/>
            <a:endParaRPr lang="nl-BE" dirty="0" smtClean="0"/>
          </a:p>
          <a:p>
            <a:pPr lvl="1"/>
            <a:endParaRPr lang="nl-BE" dirty="0" smtClean="0"/>
          </a:p>
          <a:p>
            <a:pPr lvl="1"/>
            <a:endParaRPr lang="nl-BE" dirty="0" smtClean="0"/>
          </a:p>
          <a:p>
            <a:pPr lvl="1"/>
            <a:endParaRPr lang="nl-BE" dirty="0" smtClean="0"/>
          </a:p>
        </p:txBody>
      </p:sp>
      <p:sp>
        <p:nvSpPr>
          <p:cNvPr id="16" name="Title 1"/>
          <p:cNvSpPr>
            <a:spLocks noGrp="1"/>
          </p:cNvSpPr>
          <p:nvPr>
            <p:ph type="title"/>
          </p:nvPr>
        </p:nvSpPr>
        <p:spPr>
          <a:xfrm>
            <a:off x="2458720" y="274638"/>
            <a:ext cx="6228080" cy="1143000"/>
          </a:xfrm>
        </p:spPr>
        <p:txBody>
          <a:bodyPr>
            <a:normAutofit/>
          </a:bodyPr>
          <a:lstStyle/>
          <a:p>
            <a:pPr algn="l"/>
            <a:r>
              <a:rPr lang="nl-BE" sz="3200" b="1" dirty="0" smtClean="0">
                <a:solidFill>
                  <a:srgbClr val="000000"/>
                </a:solidFill>
                <a:latin typeface="Verdana"/>
                <a:cs typeface="Verdana"/>
              </a:rPr>
              <a:t>Uitgangspunten</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smtClean="0">
                <a:solidFill>
                  <a:srgbClr val="000000"/>
                </a:solidFill>
                <a:latin typeface="Verdana"/>
                <a:cs typeface="Verdana"/>
              </a:rPr>
              <a:t>1</a:t>
            </a:r>
            <a:r>
              <a:rPr lang="nl-BE" sz="1600" dirty="0" smtClean="0">
                <a:solidFill>
                  <a:srgbClr val="000000"/>
                </a:solidFill>
                <a:latin typeface="Verdana"/>
                <a:cs typeface="Verdana"/>
              </a:rPr>
              <a:t> – Een sociaal vrijetijds-beleid?</a:t>
            </a:r>
            <a:endParaRPr lang="nl-BE" sz="1600" dirty="0">
              <a:solidFill>
                <a:srgbClr val="000000"/>
              </a:solidFill>
              <a:latin typeface="Verdana"/>
              <a:cs typeface="Verdana"/>
            </a:endParaRPr>
          </a:p>
        </p:txBody>
      </p:sp>
      <p:sp>
        <p:nvSpPr>
          <p:cNvPr id="2" name="TextBox 1"/>
          <p:cNvSpPr txBox="1"/>
          <p:nvPr/>
        </p:nvSpPr>
        <p:spPr>
          <a:xfrm>
            <a:off x="2791292" y="2162871"/>
            <a:ext cx="5733467" cy="4154983"/>
          </a:xfrm>
          <a:prstGeom prst="rect">
            <a:avLst/>
          </a:prstGeom>
          <a:noFill/>
        </p:spPr>
        <p:txBody>
          <a:bodyPr wrap="square" rtlCol="0">
            <a:spAutoFit/>
          </a:bodyPr>
          <a:lstStyle/>
          <a:p>
            <a:pPr marL="285750" lvl="0" indent="-285750">
              <a:buFont typeface="Arial"/>
              <a:buChar char="•"/>
            </a:pPr>
            <a:r>
              <a:rPr lang="nl-NL" sz="2400" b="1" dirty="0"/>
              <a:t>Toeleiding naar bestaande aanbod en werken aan drempels is nodig, maar volstaat niet</a:t>
            </a:r>
            <a:r>
              <a:rPr lang="nl-NL" sz="2400" dirty="0"/>
              <a:t>. Elke gemeente moet zichzelf constant bevragen wie uit de boot dreigt te vallen. Iedereen de kans geven om in cultuur, jeugdwerk en sport netwerken, zingeving, goesting, .. te </a:t>
            </a:r>
            <a:r>
              <a:rPr lang="nl-NL" sz="2400" dirty="0" smtClean="0"/>
              <a:t>vinden.</a:t>
            </a:r>
            <a:endParaRPr lang="en-GB" sz="2400" dirty="0" smtClean="0"/>
          </a:p>
          <a:p>
            <a:pPr marL="285750" lvl="0" indent="-285750">
              <a:buFont typeface="Arial"/>
              <a:buChar char="•"/>
            </a:pPr>
            <a:r>
              <a:rPr lang="nl-NL" sz="2400" dirty="0" smtClean="0"/>
              <a:t>Deze </a:t>
            </a:r>
            <a:r>
              <a:rPr lang="nl-NL" sz="2400" dirty="0"/>
              <a:t>principes en uitgangspunten zijn ook terug te vinden in afsprakennota’s lokale netwerken vrijetijdsparticipatie.</a:t>
            </a:r>
            <a:endParaRPr lang="en-GB" sz="2400" dirty="0"/>
          </a:p>
        </p:txBody>
      </p:sp>
    </p:spTree>
    <p:extLst>
      <p:ext uri="{BB962C8B-B14F-4D97-AF65-F5344CB8AC3E}">
        <p14:creationId xmlns:p14="http://schemas.microsoft.com/office/powerpoint/2010/main" val="4003404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hermafbeelding 2014-11-06 om 12.01.36.png"/>
          <p:cNvPicPr>
            <a:picLocks noGrp="1" noChangeAspect="1"/>
          </p:cNvPicPr>
          <p:nvPr>
            <p:ph idx="1"/>
          </p:nvPr>
        </p:nvPicPr>
        <p:blipFill>
          <a:blip r:embed="rId2">
            <a:extLst>
              <a:ext uri="{28A0092B-C50C-407E-A947-70E740481C1C}">
                <a14:useLocalDpi xmlns:a14="http://schemas.microsoft.com/office/drawing/2010/main" val="0"/>
              </a:ext>
            </a:extLst>
          </a:blip>
          <a:srcRect t="13570" b="13570"/>
          <a:stretch>
            <a:fillRect/>
          </a:stretch>
        </p:blipFill>
        <p:spPr>
          <a:xfrm>
            <a:off x="0" y="0"/>
            <a:ext cx="9144000" cy="7700515"/>
          </a:xfrm>
        </p:spPr>
      </p:pic>
    </p:spTree>
    <p:extLst>
      <p:ext uri="{BB962C8B-B14F-4D97-AF65-F5344CB8AC3E}">
        <p14:creationId xmlns:p14="http://schemas.microsoft.com/office/powerpoint/2010/main" val="23531509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77500" lnSpcReduction="20000"/>
          </a:bodyPr>
          <a:lstStyle/>
          <a:p>
            <a:pPr lvl="0"/>
            <a:r>
              <a:rPr lang="nl-NL" dirty="0"/>
              <a:t>Centraal: realiseren van </a:t>
            </a:r>
            <a:r>
              <a:rPr lang="nl-NL" b="1" dirty="0"/>
              <a:t>recht van mensen in armoede (en bij uitbreiding kansengroepen) op vrijetijdsparticipatie</a:t>
            </a:r>
            <a:r>
              <a:rPr lang="nl-NL" dirty="0"/>
              <a:t>. </a:t>
            </a:r>
            <a:r>
              <a:rPr lang="nl-NL" dirty="0" smtClean="0"/>
              <a:t>Niet zomaar: keuzevrijheid </a:t>
            </a:r>
            <a:r>
              <a:rPr lang="nl-NL" dirty="0"/>
              <a:t>én recht op kwaliteit.</a:t>
            </a:r>
            <a:endParaRPr lang="en-GB" dirty="0"/>
          </a:p>
          <a:p>
            <a:pPr lvl="0"/>
            <a:r>
              <a:rPr lang="nl-NL" dirty="0"/>
              <a:t>Wanneer </a:t>
            </a:r>
            <a:r>
              <a:rPr lang="nl-NL" b="1" dirty="0"/>
              <a:t>kansengroepen</a:t>
            </a:r>
            <a:r>
              <a:rPr lang="nl-NL" dirty="0"/>
              <a:t> centraal staan vraagt het stimuleren van vrijetijdsparticipatie een </a:t>
            </a:r>
            <a:r>
              <a:rPr lang="nl-NL" b="1" dirty="0"/>
              <a:t>intersectorale en integrale aanpak</a:t>
            </a:r>
            <a:r>
              <a:rPr lang="nl-NL" dirty="0"/>
              <a:t>. Anders is vrijetijdsparticipatie doekje voor het bloeden. </a:t>
            </a:r>
            <a:endParaRPr lang="en-GB" dirty="0"/>
          </a:p>
          <a:p>
            <a:pPr lvl="0"/>
            <a:r>
              <a:rPr lang="nl-NL" dirty="0"/>
              <a:t>Met betrokkenheid vanuit onderwijs, welzijn, integratie, wijk- en </a:t>
            </a:r>
            <a:r>
              <a:rPr lang="nl-NL" dirty="0" smtClean="0"/>
              <a:t>gebiedswerking…</a:t>
            </a:r>
            <a:endParaRPr lang="en-GB" dirty="0"/>
          </a:p>
          <a:p>
            <a:pPr lvl="1"/>
            <a:r>
              <a:rPr lang="nl-NL" dirty="0"/>
              <a:t>Gedeelde verantwoordelijkheid van diverse partners</a:t>
            </a:r>
            <a:endParaRPr lang="en-GB" dirty="0"/>
          </a:p>
          <a:p>
            <a:pPr lvl="1"/>
            <a:r>
              <a:rPr lang="nl-NL" dirty="0"/>
              <a:t>Sociaal vrijetijdsbeleid = </a:t>
            </a:r>
            <a:r>
              <a:rPr lang="nl-NL" dirty="0" err="1"/>
              <a:t>sectoroverschrijdend</a:t>
            </a:r>
            <a:r>
              <a:rPr lang="nl-NL" dirty="0"/>
              <a:t> en verankerd</a:t>
            </a:r>
            <a:endParaRPr lang="en-GB" dirty="0"/>
          </a:p>
          <a:p>
            <a:pPr lvl="1"/>
            <a:r>
              <a:rPr lang="nl-NL" dirty="0"/>
              <a:t>Geen eenzijdig verhaal: gekaderd binnen breder armoedebeleid</a:t>
            </a:r>
            <a:endParaRPr lang="en-GB" dirty="0"/>
          </a:p>
          <a:p>
            <a:pPr lvl="1"/>
            <a:endParaRPr lang="nl-BE" sz="2400" dirty="0" smtClean="0"/>
          </a:p>
          <a:p>
            <a:pPr lvl="1"/>
            <a:endParaRPr lang="nl-BE" dirty="0" smtClean="0"/>
          </a:p>
        </p:txBody>
      </p:sp>
      <p:sp>
        <p:nvSpPr>
          <p:cNvPr id="16" name="Title 1"/>
          <p:cNvSpPr>
            <a:spLocks noGrp="1"/>
          </p:cNvSpPr>
          <p:nvPr>
            <p:ph type="title"/>
          </p:nvPr>
        </p:nvSpPr>
        <p:spPr>
          <a:xfrm>
            <a:off x="2458720" y="274638"/>
            <a:ext cx="6228080" cy="919972"/>
          </a:xfrm>
        </p:spPr>
        <p:txBody>
          <a:bodyPr>
            <a:normAutofit fontScale="90000"/>
          </a:bodyPr>
          <a:lstStyle/>
          <a:p>
            <a:pPr algn="l"/>
            <a:r>
              <a:rPr lang="nl-BE" sz="3200" b="1" dirty="0" smtClean="0">
                <a:solidFill>
                  <a:srgbClr val="000000"/>
                </a:solidFill>
                <a:latin typeface="Verdana"/>
                <a:cs typeface="Verdana"/>
              </a:rPr>
              <a:t>Intersectorale en integrale aanpak</a:t>
            </a: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1</a:t>
            </a:r>
            <a:r>
              <a:rPr lang="nl-BE" sz="1600" b="1" dirty="0" smtClean="0">
                <a:solidFill>
                  <a:srgbClr val="000000"/>
                </a:solidFill>
                <a:latin typeface="Verdana"/>
                <a:cs typeface="Verdana"/>
              </a:rPr>
              <a:t> – </a:t>
            </a:r>
            <a:r>
              <a:rPr lang="nl-BE" sz="1600" dirty="0" smtClean="0">
                <a:solidFill>
                  <a:srgbClr val="000000"/>
                </a:solidFill>
                <a:latin typeface="Verdana"/>
                <a:cs typeface="Verdana"/>
              </a:rPr>
              <a:t>Een </a:t>
            </a:r>
            <a:r>
              <a:rPr lang="nl-BE" sz="1600" dirty="0">
                <a:solidFill>
                  <a:srgbClr val="000000"/>
                </a:solidFill>
                <a:latin typeface="Verdana"/>
                <a:cs typeface="Verdana"/>
              </a:rPr>
              <a:t>s</a:t>
            </a:r>
            <a:r>
              <a:rPr lang="nl-BE" sz="1600" dirty="0" smtClean="0">
                <a:solidFill>
                  <a:srgbClr val="000000"/>
                </a:solidFill>
                <a:latin typeface="Verdana"/>
                <a:cs typeface="Verdana"/>
              </a:rPr>
              <a:t>ociaal vrijetijds-beleid?</a:t>
            </a:r>
            <a:endParaRPr lang="nl-BE" sz="1600" dirty="0">
              <a:solidFill>
                <a:srgbClr val="000000"/>
              </a:solidFill>
              <a:latin typeface="Verdana"/>
              <a:cs typeface="Verdana"/>
            </a:endParaRPr>
          </a:p>
        </p:txBody>
      </p:sp>
    </p:spTree>
    <p:extLst>
      <p:ext uri="{BB962C8B-B14F-4D97-AF65-F5344CB8AC3E}">
        <p14:creationId xmlns:p14="http://schemas.microsoft.com/office/powerpoint/2010/main" val="37538402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70000" lnSpcReduction="20000"/>
          </a:bodyPr>
          <a:lstStyle/>
          <a:p>
            <a:r>
              <a:rPr lang="nl-NL" sz="5100" dirty="0" smtClean="0"/>
              <a:t>het </a:t>
            </a:r>
            <a:r>
              <a:rPr lang="nl-NL" sz="5100" dirty="0"/>
              <a:t>slechten van </a:t>
            </a:r>
            <a:r>
              <a:rPr lang="nl-NL" sz="5100" b="1" dirty="0"/>
              <a:t>drempels </a:t>
            </a:r>
            <a:r>
              <a:rPr lang="nl-NL" sz="5100" dirty="0"/>
              <a:t>(5 B’s)</a:t>
            </a:r>
            <a:endParaRPr lang="en-GB" sz="5100" dirty="0"/>
          </a:p>
          <a:p>
            <a:r>
              <a:rPr lang="nl-NL" sz="5100" dirty="0" smtClean="0"/>
              <a:t>werken aan het </a:t>
            </a:r>
            <a:r>
              <a:rPr lang="nl-NL" sz="5100" b="1" dirty="0"/>
              <a:t>draagvlak voor het aanbod</a:t>
            </a:r>
            <a:r>
              <a:rPr lang="nl-NL" sz="5100" dirty="0"/>
              <a:t> </a:t>
            </a:r>
            <a:r>
              <a:rPr lang="nl-NL" sz="5100" dirty="0" smtClean="0"/>
              <a:t>(</a:t>
            </a:r>
            <a:r>
              <a:rPr lang="nl-NL" sz="5100" dirty="0"/>
              <a:t>hoe kunnen we een groter draagvlak krijgen voor vrijetijdsaanbod bij o.a. mensen in armoede</a:t>
            </a:r>
            <a:r>
              <a:rPr lang="nl-NL" sz="5100" dirty="0" smtClean="0"/>
              <a:t>)</a:t>
            </a:r>
            <a:endParaRPr lang="en-GB" sz="5100" dirty="0"/>
          </a:p>
          <a:p>
            <a:r>
              <a:rPr lang="nl-NL" sz="5100" dirty="0" smtClean="0"/>
              <a:t>zoektocht </a:t>
            </a:r>
            <a:r>
              <a:rPr lang="nl-NL" sz="5100" dirty="0"/>
              <a:t>naar wat nu precies een </a:t>
            </a:r>
            <a:r>
              <a:rPr lang="nl-NL" sz="5100" b="1" dirty="0"/>
              <a:t>goed aanbod is en in welke context</a:t>
            </a:r>
            <a:r>
              <a:rPr lang="nl-NL" sz="5100" dirty="0"/>
              <a:t> je dat best aanbiedt. </a:t>
            </a:r>
            <a:endParaRPr lang="nl-NL" sz="5100" dirty="0" smtClean="0"/>
          </a:p>
          <a:p>
            <a:endParaRPr lang="en-GB" sz="5100" dirty="0"/>
          </a:p>
          <a:p>
            <a:pPr marL="457200" lvl="1" indent="0">
              <a:buNone/>
            </a:pPr>
            <a:endParaRPr lang="nl-BE" sz="5100" dirty="0" smtClean="0"/>
          </a:p>
          <a:p>
            <a:pPr marL="457200" lvl="1" indent="0">
              <a:buNone/>
            </a:pPr>
            <a:endParaRPr lang="nl-BE" dirty="0" smtClean="0"/>
          </a:p>
          <a:p>
            <a:pPr lvl="1"/>
            <a:endParaRPr lang="nl-BE" dirty="0" smtClean="0"/>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1</a:t>
            </a:r>
            <a:r>
              <a:rPr lang="nl-BE" sz="1600" dirty="0" smtClean="0">
                <a:solidFill>
                  <a:srgbClr val="000000"/>
                </a:solidFill>
                <a:latin typeface="Verdana"/>
                <a:cs typeface="Verdana"/>
              </a:rPr>
              <a:t> – Een sociaal vrijetijds-beleid?</a:t>
            </a:r>
            <a:endParaRPr lang="nl-BE" sz="1600" dirty="0">
              <a:solidFill>
                <a:srgbClr val="000000"/>
              </a:solidFill>
              <a:latin typeface="Verdana"/>
              <a:cs typeface="Verdana"/>
            </a:endParaRPr>
          </a:p>
        </p:txBody>
      </p:sp>
      <p:sp>
        <p:nvSpPr>
          <p:cNvPr id="2" name="Title 1"/>
          <p:cNvSpPr>
            <a:spLocks noGrp="1"/>
          </p:cNvSpPr>
          <p:nvPr>
            <p:ph type="title"/>
          </p:nvPr>
        </p:nvSpPr>
        <p:spPr>
          <a:xfrm>
            <a:off x="2539824" y="274638"/>
            <a:ext cx="6146975" cy="919972"/>
          </a:xfrm>
        </p:spPr>
        <p:txBody>
          <a:bodyPr>
            <a:normAutofit fontScale="90000"/>
          </a:bodyPr>
          <a:lstStyle/>
          <a:p>
            <a:r>
              <a:rPr lang="en-US" sz="3600" b="1" dirty="0" err="1" smtClean="0"/>
              <a:t>Elementen</a:t>
            </a:r>
            <a:r>
              <a:rPr lang="en-US" sz="3600" b="1" dirty="0" smtClean="0"/>
              <a:t> </a:t>
            </a:r>
            <a:r>
              <a:rPr lang="en-US" sz="3600" b="1" dirty="0" err="1" smtClean="0"/>
              <a:t>sociaal</a:t>
            </a:r>
            <a:r>
              <a:rPr lang="en-US" sz="3600" b="1" dirty="0" smtClean="0"/>
              <a:t> </a:t>
            </a:r>
            <a:r>
              <a:rPr lang="en-US" sz="3600" b="1" dirty="0" err="1" smtClean="0"/>
              <a:t>vrijetijdsbeleid</a:t>
            </a:r>
            <a:endParaRPr lang="en-US" sz="3600" b="1" dirty="0"/>
          </a:p>
        </p:txBody>
      </p:sp>
    </p:spTree>
    <p:extLst>
      <p:ext uri="{BB962C8B-B14F-4D97-AF65-F5344CB8AC3E}">
        <p14:creationId xmlns:p14="http://schemas.microsoft.com/office/powerpoint/2010/main" val="47564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fontScale="47500" lnSpcReduction="20000"/>
          </a:bodyPr>
          <a:lstStyle/>
          <a:p>
            <a:endParaRPr lang="en-GB" sz="5100" dirty="0"/>
          </a:p>
          <a:p>
            <a:pPr marL="0" indent="0">
              <a:buNone/>
            </a:pPr>
            <a:r>
              <a:rPr lang="nl-NL" sz="5100" b="1" dirty="0" smtClean="0"/>
              <a:t>Dit leidt tot:</a:t>
            </a:r>
            <a:endParaRPr lang="en-GB" sz="5100" dirty="0"/>
          </a:p>
          <a:p>
            <a:pPr lvl="0"/>
            <a:r>
              <a:rPr lang="nl-NL" sz="5100" b="1" dirty="0"/>
              <a:t>dialoog</a:t>
            </a:r>
            <a:r>
              <a:rPr lang="nl-NL" sz="5100" dirty="0"/>
              <a:t> aanbod en mensen in armoede</a:t>
            </a:r>
            <a:endParaRPr lang="en-GB" sz="5100" dirty="0"/>
          </a:p>
          <a:p>
            <a:pPr lvl="0"/>
            <a:r>
              <a:rPr lang="nl-NL" sz="5100" dirty="0"/>
              <a:t>zoeken naar </a:t>
            </a:r>
            <a:r>
              <a:rPr lang="nl-NL" sz="5100" b="1" dirty="0"/>
              <a:t>evenwicht deelnemen/deelhebben</a:t>
            </a:r>
            <a:r>
              <a:rPr lang="nl-NL" sz="5100" dirty="0"/>
              <a:t>: actief mee vorm geven aan aanbod.</a:t>
            </a:r>
            <a:endParaRPr lang="en-GB" sz="5100" dirty="0"/>
          </a:p>
          <a:p>
            <a:pPr lvl="0"/>
            <a:r>
              <a:rPr lang="nl-NL" sz="5100" b="1" dirty="0"/>
              <a:t>maatwerk en ruimte voor experiment</a:t>
            </a:r>
            <a:r>
              <a:rPr lang="nl-NL" sz="5100" dirty="0"/>
              <a:t>: inzetten op </a:t>
            </a:r>
            <a:r>
              <a:rPr lang="nl-NL" sz="5100" b="1" dirty="0"/>
              <a:t>praktijkontwikkeling</a:t>
            </a:r>
            <a:r>
              <a:rPr lang="nl-NL" sz="5100" dirty="0"/>
              <a:t> in het vrijetijdsbeleid (cultuur, jeugd, sport, …) die kansengroepen </a:t>
            </a:r>
            <a:r>
              <a:rPr lang="nl-NL" sz="5100" dirty="0" smtClean="0"/>
              <a:t>bereikt. Nadenken hoe </a:t>
            </a:r>
            <a:r>
              <a:rPr lang="nl-NL" sz="5100" dirty="0"/>
              <a:t>je dit best ondersteunt of organiseert vanuit een lokaal bestuur.</a:t>
            </a:r>
            <a:endParaRPr lang="en-GB" sz="5100" dirty="0"/>
          </a:p>
          <a:p>
            <a:pPr lvl="0"/>
            <a:r>
              <a:rPr lang="nl-NL" sz="5100" b="1" dirty="0"/>
              <a:t>inhoudelijk win-win praktijken </a:t>
            </a:r>
            <a:r>
              <a:rPr lang="nl-NL" sz="5100" dirty="0"/>
              <a:t>laten ontstaan. In goede praktijken blijkt dat projecten vaak hout snijden wanneer ze expertise uit het eigen beleidsdomein combineren met ervaringen en inzichten uit belendende beleidsdomeinen. </a:t>
            </a:r>
            <a:endParaRPr lang="en-GB" sz="5100" dirty="0"/>
          </a:p>
          <a:p>
            <a:pPr marL="457200" lvl="1" indent="0">
              <a:buNone/>
            </a:pPr>
            <a:endParaRPr lang="nl-BE" sz="5100" dirty="0" smtClean="0"/>
          </a:p>
          <a:p>
            <a:pPr marL="457200" lvl="1" indent="0">
              <a:buNone/>
            </a:pPr>
            <a:endParaRPr lang="nl-BE" dirty="0" smtClean="0"/>
          </a:p>
          <a:p>
            <a:pPr lvl="1"/>
            <a:endParaRPr lang="nl-BE" dirty="0" smtClean="0"/>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1</a:t>
            </a:r>
            <a:r>
              <a:rPr lang="nl-BE" sz="1600" dirty="0" smtClean="0">
                <a:solidFill>
                  <a:srgbClr val="000000"/>
                </a:solidFill>
                <a:latin typeface="Verdana"/>
                <a:cs typeface="Verdana"/>
              </a:rPr>
              <a:t> – Een sociaal vrijetijds-beleid?</a:t>
            </a:r>
            <a:endParaRPr lang="nl-BE" sz="1600" dirty="0">
              <a:solidFill>
                <a:srgbClr val="000000"/>
              </a:solidFill>
              <a:latin typeface="Verdana"/>
              <a:cs typeface="Verdana"/>
            </a:endParaRPr>
          </a:p>
        </p:txBody>
      </p:sp>
      <p:sp>
        <p:nvSpPr>
          <p:cNvPr id="2" name="Title 1"/>
          <p:cNvSpPr>
            <a:spLocks noGrp="1"/>
          </p:cNvSpPr>
          <p:nvPr>
            <p:ph type="title"/>
          </p:nvPr>
        </p:nvSpPr>
        <p:spPr>
          <a:xfrm>
            <a:off x="2539824" y="274638"/>
            <a:ext cx="6146975" cy="919972"/>
          </a:xfrm>
        </p:spPr>
        <p:txBody>
          <a:bodyPr>
            <a:normAutofit fontScale="90000"/>
          </a:bodyPr>
          <a:lstStyle/>
          <a:p>
            <a:r>
              <a:rPr lang="en-US" sz="3600" b="1" dirty="0" err="1" smtClean="0"/>
              <a:t>Elementen</a:t>
            </a:r>
            <a:r>
              <a:rPr lang="en-US" sz="3600" b="1" dirty="0" smtClean="0"/>
              <a:t> </a:t>
            </a:r>
            <a:r>
              <a:rPr lang="en-US" sz="3600" b="1" dirty="0" err="1" smtClean="0"/>
              <a:t>sociaal</a:t>
            </a:r>
            <a:r>
              <a:rPr lang="en-US" sz="3600" b="1" dirty="0" smtClean="0"/>
              <a:t> </a:t>
            </a:r>
            <a:r>
              <a:rPr lang="en-US" sz="3600" b="1" dirty="0" err="1" smtClean="0"/>
              <a:t>vrijetijdsbeleid</a:t>
            </a:r>
            <a:endParaRPr lang="en-US" sz="3600" b="1" dirty="0"/>
          </a:p>
        </p:txBody>
      </p:sp>
    </p:spTree>
    <p:extLst>
      <p:ext uri="{BB962C8B-B14F-4D97-AF65-F5344CB8AC3E}">
        <p14:creationId xmlns:p14="http://schemas.microsoft.com/office/powerpoint/2010/main" val="1041083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320" y="1194610"/>
            <a:ext cx="6634480" cy="5394604"/>
          </a:xfrm>
        </p:spPr>
        <p:txBody>
          <a:bodyPr>
            <a:normAutofit/>
          </a:bodyPr>
          <a:lstStyle/>
          <a:p>
            <a:pPr lvl="0"/>
            <a:endParaRPr lang="nl-NL" sz="2400" dirty="0" smtClean="0"/>
          </a:p>
          <a:p>
            <a:pPr lvl="0"/>
            <a:r>
              <a:rPr lang="nl-NL" sz="2400" dirty="0" smtClean="0"/>
              <a:t>Het </a:t>
            </a:r>
            <a:r>
              <a:rPr lang="nl-NL" sz="2400" dirty="0"/>
              <a:t>werkveld ‘vrije tijd’ is de lokale samenvoeging van </a:t>
            </a:r>
            <a:r>
              <a:rPr lang="nl-NL" sz="2400" b="1" dirty="0"/>
              <a:t>verschillende sectorale en categoriale beleidsdomeinen</a:t>
            </a:r>
            <a:r>
              <a:rPr lang="nl-NL" sz="2400" dirty="0"/>
              <a:t>: cultuur, jeugd, sport, erfgoed, toerisme, kinderopvang, deeltijds kunstonderwijs,… Keuze </a:t>
            </a:r>
            <a:r>
              <a:rPr lang="nl-NL" sz="2400" dirty="0" smtClean="0"/>
              <a:t>is </a:t>
            </a:r>
            <a:r>
              <a:rPr lang="nl-NL" sz="2400" dirty="0"/>
              <a:t>lokaal gestuurd.</a:t>
            </a:r>
            <a:endParaRPr lang="en-GB" sz="2400" dirty="0"/>
          </a:p>
          <a:p>
            <a:pPr lvl="0"/>
            <a:r>
              <a:rPr lang="nl-NL" sz="2400" dirty="0"/>
              <a:t>De cluster vrijetijdsbeleid omvat traditioneel vooral het </a:t>
            </a:r>
            <a:r>
              <a:rPr lang="nl-NL" sz="2400" b="1" dirty="0"/>
              <a:t>lokaal jeugd-, cultuur- en sportbeleid</a:t>
            </a:r>
            <a:r>
              <a:rPr lang="nl-NL" sz="2400" dirty="0"/>
              <a:t>. Voorbije jaren: ook evolutie naar vrijetijdsdiensten.</a:t>
            </a:r>
            <a:endParaRPr lang="en-GB" sz="2400" dirty="0"/>
          </a:p>
          <a:p>
            <a:pPr lvl="0"/>
            <a:r>
              <a:rPr lang="nl-NL" sz="2400" dirty="0"/>
              <a:t>Vrijetijdsbeleid: begrepen in meerjarige strategische jaarplanning. Zie schema VVSG. </a:t>
            </a:r>
            <a:endParaRPr lang="nl-BE" sz="2400" dirty="0" smtClean="0"/>
          </a:p>
          <a:p>
            <a:pPr lvl="1"/>
            <a:endParaRPr lang="nl-BE" dirty="0" smtClean="0"/>
          </a:p>
        </p:txBody>
      </p:sp>
      <p:sp>
        <p:nvSpPr>
          <p:cNvPr id="16" name="Title 1"/>
          <p:cNvSpPr>
            <a:spLocks noGrp="1"/>
          </p:cNvSpPr>
          <p:nvPr>
            <p:ph type="title"/>
          </p:nvPr>
        </p:nvSpPr>
        <p:spPr>
          <a:xfrm>
            <a:off x="2458720" y="274638"/>
            <a:ext cx="6228080" cy="1143000"/>
          </a:xfrm>
        </p:spPr>
        <p:txBody>
          <a:bodyPr>
            <a:normAutofit fontScale="90000"/>
          </a:bodyPr>
          <a:lstStyle/>
          <a:p>
            <a:pPr algn="l"/>
            <a:r>
              <a:rPr lang="nl-NL" sz="3200" b="1" dirty="0" smtClean="0"/>
              <a:t/>
            </a:r>
            <a:br>
              <a:rPr lang="nl-NL" sz="3200" b="1" dirty="0" smtClean="0"/>
            </a:br>
            <a:r>
              <a:rPr lang="nl-NL" sz="3200" b="1" dirty="0" smtClean="0"/>
              <a:t>Handvaten </a:t>
            </a:r>
            <a:r>
              <a:rPr lang="nl-NL" sz="3200" b="1" dirty="0"/>
              <a:t>binnen meerjarige strategische beleidsplanning lokale besturen</a:t>
            </a:r>
            <a:r>
              <a:rPr lang="en-GB" sz="3200" dirty="0"/>
              <a:t/>
            </a:r>
            <a:br>
              <a:rPr lang="en-GB" sz="3200" dirty="0"/>
            </a:br>
            <a:r>
              <a:rPr lang="en-GB" sz="3200" dirty="0" smtClean="0"/>
              <a:t/>
            </a:r>
            <a:br>
              <a:rPr lang="en-GB" sz="3200" dirty="0" smtClean="0"/>
            </a:br>
            <a:endParaRPr lang="nl-BE" sz="3200" b="1" dirty="0">
              <a:solidFill>
                <a:srgbClr val="000000"/>
              </a:solidFill>
              <a:latin typeface="Verdana"/>
              <a:cs typeface="Verdana"/>
            </a:endParaRPr>
          </a:p>
        </p:txBody>
      </p:sp>
      <p:sp>
        <p:nvSpPr>
          <p:cNvPr id="17" name="Round Diagonal Corner Rectangle 16"/>
          <p:cNvSpPr/>
          <p:nvPr/>
        </p:nvSpPr>
        <p:spPr>
          <a:xfrm>
            <a:off x="110157" y="126619"/>
            <a:ext cx="1942163" cy="1616962"/>
          </a:xfrm>
          <a:prstGeom prst="round2DiagRect">
            <a:avLst/>
          </a:prstGeom>
          <a:noFill/>
          <a:ln w="38100" cmpd="sng">
            <a:solidFill>
              <a:srgbClr val="27A6E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Right Triangle 17"/>
          <p:cNvSpPr/>
          <p:nvPr/>
        </p:nvSpPr>
        <p:spPr>
          <a:xfrm rot="5400000">
            <a:off x="148102" y="1705636"/>
            <a:ext cx="318899" cy="394790"/>
          </a:xfrm>
          <a:prstGeom prst="rtTriangle">
            <a:avLst/>
          </a:prstGeom>
          <a:noFill/>
          <a:ln w="28575"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TextBox 18"/>
          <p:cNvSpPr txBox="1"/>
          <p:nvPr/>
        </p:nvSpPr>
        <p:spPr>
          <a:xfrm>
            <a:off x="335739" y="144469"/>
            <a:ext cx="1635302" cy="1077218"/>
          </a:xfrm>
          <a:prstGeom prst="rect">
            <a:avLst/>
          </a:prstGeom>
          <a:noFill/>
        </p:spPr>
        <p:txBody>
          <a:bodyPr wrap="square" rtlCol="0">
            <a:spAutoFit/>
          </a:bodyPr>
          <a:lstStyle/>
          <a:p>
            <a:r>
              <a:rPr lang="nl-BE" sz="1600" b="1" dirty="0">
                <a:solidFill>
                  <a:srgbClr val="000000"/>
                </a:solidFill>
                <a:latin typeface="Verdana"/>
                <a:cs typeface="Verdana"/>
              </a:rPr>
              <a:t>2</a:t>
            </a:r>
            <a:r>
              <a:rPr lang="nl-BE" sz="1600" dirty="0" smtClean="0">
                <a:solidFill>
                  <a:srgbClr val="000000"/>
                </a:solidFill>
                <a:latin typeface="Verdana"/>
                <a:cs typeface="Verdana"/>
              </a:rPr>
              <a:t> – Integrale en sociale aanpak via MSB?</a:t>
            </a:r>
            <a:endParaRPr lang="nl-BE" sz="1600" dirty="0">
              <a:solidFill>
                <a:srgbClr val="000000"/>
              </a:solidFill>
              <a:latin typeface="Verdana"/>
              <a:cs typeface="Verdana"/>
            </a:endParaRPr>
          </a:p>
        </p:txBody>
      </p:sp>
    </p:spTree>
    <p:extLst>
      <p:ext uri="{BB962C8B-B14F-4D97-AF65-F5344CB8AC3E}">
        <p14:creationId xmlns:p14="http://schemas.microsoft.com/office/powerpoint/2010/main" val="1838285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1336</TotalTime>
  <Words>2319</Words>
  <Application>Microsoft Macintosh PowerPoint</Application>
  <PresentationFormat>On-screen Show (4:3)</PresentationFormat>
  <Paragraphs>176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Uitgangspunten</vt:lpstr>
      <vt:lpstr>Uitgangspunten</vt:lpstr>
      <vt:lpstr>PowerPoint Presentation</vt:lpstr>
      <vt:lpstr>Intersectorale en integrale aanpak</vt:lpstr>
      <vt:lpstr>Elementen sociaal vrijetijdsbeleid</vt:lpstr>
      <vt:lpstr>Elementen sociaal vrijetijdsbeleid</vt:lpstr>
      <vt:lpstr> Handvaten binnen meerjarige strategische beleidsplanning lokale besturen  </vt:lpstr>
      <vt:lpstr>PowerPoint Presentation</vt:lpstr>
      <vt:lpstr> </vt:lpstr>
      <vt:lpstr> </vt:lpstr>
      <vt:lpstr> </vt:lpstr>
      <vt:lpstr> OCMW als belangrijke partner in  sociaal vrijetijdsbeleid  </vt:lpstr>
      <vt:lpstr>Handvaten lokaal sociaal beleid</vt:lpstr>
      <vt:lpstr>Brugfiguren - Nederlandse onderzoek rond best persons (van den Brink e.a., 2012)</vt:lpstr>
      <vt:lpstr>Brugfiguren</vt:lpstr>
      <vt:lpstr>Voorbeelden brugfiguren </vt:lpstr>
      <vt:lpstr> </vt:lpstr>
      <vt:lpstr>Bottom-up initiatieven </vt:lpstr>
      <vt:lpstr>Bottom-up initiatieven  </vt:lpstr>
      <vt:lpstr> </vt:lpstr>
      <vt:lpstr> </vt:lpstr>
      <vt:lpstr> </vt:lpstr>
      <vt:lpstr>PowerPoint Presentation</vt:lpstr>
      <vt:lpstr>Plekken</vt:lpstr>
      <vt:lpstr>PowerPoint Presentation</vt:lpstr>
      <vt:lpstr>Handleiding uit de praktijken</vt:lpstr>
      <vt:lpstr> Netwerken/netwerkmakelaars </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Rogé</dc:creator>
  <cp:lastModifiedBy>Inge Van de Walle</cp:lastModifiedBy>
  <cp:revision>80</cp:revision>
  <cp:lastPrinted>2014-11-06T13:40:09Z</cp:lastPrinted>
  <dcterms:created xsi:type="dcterms:W3CDTF">2011-05-12T11:55:40Z</dcterms:created>
  <dcterms:modified xsi:type="dcterms:W3CDTF">2014-11-07T14:03:14Z</dcterms:modified>
</cp:coreProperties>
</file>